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6"/>
  </p:notesMasterIdLst>
  <p:handoutMasterIdLst>
    <p:handoutMasterId r:id="rId17"/>
  </p:handoutMasterIdLst>
  <p:sldIdLst>
    <p:sldId id="267" r:id="rId2"/>
    <p:sldId id="263" r:id="rId3"/>
    <p:sldId id="266" r:id="rId4"/>
    <p:sldId id="268" r:id="rId5"/>
    <p:sldId id="270" r:id="rId6"/>
    <p:sldId id="269" r:id="rId7"/>
    <p:sldId id="271" r:id="rId8"/>
    <p:sldId id="272" r:id="rId9"/>
    <p:sldId id="273" r:id="rId10"/>
    <p:sldId id="274" r:id="rId11"/>
    <p:sldId id="275" r:id="rId12"/>
    <p:sldId id="277" r:id="rId13"/>
    <p:sldId id="278" r:id="rId14"/>
    <p:sldId id="279" r:id="rId15"/>
  </p:sldIdLst>
  <p:sldSz cx="9144000" cy="6858000" type="screen4x3"/>
  <p:notesSz cx="6797675" cy="9926638"/>
  <p:defaultTextStyle>
    <a:defPPr>
      <a:defRPr lang="en-GB"/>
    </a:defPPr>
    <a:lvl1pPr algn="l" rtl="0" eaLnBrk="0" fontAlgn="base" hangingPunct="0">
      <a:spcBef>
        <a:spcPct val="0"/>
      </a:spcBef>
      <a:spcAft>
        <a:spcPct val="0"/>
      </a:spcAft>
      <a:defRPr sz="20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1FD3D54F-7A7C-4C88-9305-FC076750545C}">
          <p14:sldIdLst>
            <p14:sldId id="267"/>
            <p14:sldId id="263"/>
            <p14:sldId id="266"/>
            <p14:sldId id="268"/>
            <p14:sldId id="270"/>
            <p14:sldId id="269"/>
            <p14:sldId id="271"/>
            <p14:sldId id="272"/>
            <p14:sldId id="273"/>
            <p14:sldId id="274"/>
            <p14:sldId id="275"/>
            <p14:sldId id="277"/>
            <p14:sldId id="278"/>
            <p14:sldId id="279"/>
          </p14:sldIdLst>
        </p14:section>
        <p14:section name="Untitled Section" id="{927F5F71-C171-473A-845E-0AB65643CED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0080"/>
    <a:srgbClr val="00CC99"/>
    <a:srgbClr val="009999"/>
    <a:srgbClr val="FFCC99"/>
    <a:srgbClr val="FFCC66"/>
    <a:srgbClr val="E3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38B1855-1B75-4FBE-930C-398BA8C253C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19" autoAdjust="0"/>
    <p:restoredTop sz="69890" autoAdjust="0"/>
  </p:normalViewPr>
  <p:slideViewPr>
    <p:cSldViewPr snapToGrid="0">
      <p:cViewPr varScale="1">
        <p:scale>
          <a:sx n="80" d="100"/>
          <a:sy n="80" d="100"/>
        </p:scale>
        <p:origin x="-304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882"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GB"/>
          </a:p>
        </p:txBody>
      </p:sp>
      <p:sp>
        <p:nvSpPr>
          <p:cNvPr id="14339" name="Rectangle 3"/>
          <p:cNvSpPr>
            <a:spLocks noGrp="1" noChangeArrowheads="1"/>
          </p:cNvSpPr>
          <p:nvPr>
            <p:ph type="dt" sz="quarter" idx="1"/>
          </p:nvPr>
        </p:nvSpPr>
        <p:spPr bwMode="auto">
          <a:xfrm>
            <a:off x="3852016"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GB"/>
          </a:p>
        </p:txBody>
      </p:sp>
      <p:sp>
        <p:nvSpPr>
          <p:cNvPr id="14340" name="Rectangle 4"/>
          <p:cNvSpPr>
            <a:spLocks noGrp="1" noChangeArrowheads="1"/>
          </p:cNvSpPr>
          <p:nvPr>
            <p:ph type="ftr" sz="quarter" idx="2"/>
          </p:nvPr>
        </p:nvSpPr>
        <p:spPr bwMode="auto">
          <a:xfrm>
            <a:off x="0"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GB"/>
          </a:p>
        </p:txBody>
      </p:sp>
      <p:sp>
        <p:nvSpPr>
          <p:cNvPr id="14341" name="Rectangle 5"/>
          <p:cNvSpPr>
            <a:spLocks noGrp="1" noChangeArrowheads="1"/>
          </p:cNvSpPr>
          <p:nvPr>
            <p:ph type="sldNum" sz="quarter" idx="3"/>
          </p:nvPr>
        </p:nvSpPr>
        <p:spPr bwMode="auto">
          <a:xfrm>
            <a:off x="3852016"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18327383-0439-4BE7-9989-E5242BE27CE0}" type="slidenum">
              <a:rPr lang="en-GB"/>
              <a:pPr/>
              <a:t>‹#›</a:t>
            </a:fld>
            <a:endParaRPr lang="en-GB"/>
          </a:p>
        </p:txBody>
      </p:sp>
    </p:spTree>
    <p:extLst>
      <p:ext uri="{BB962C8B-B14F-4D97-AF65-F5344CB8AC3E}">
        <p14:creationId xmlns:p14="http://schemas.microsoft.com/office/powerpoint/2010/main" val="3488534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6387" name="Rectangle 3"/>
          <p:cNvSpPr>
            <a:spLocks noGrp="1" noChangeArrowheads="1"/>
          </p:cNvSpPr>
          <p:nvPr>
            <p:ph type="dt" idx="1"/>
          </p:nvPr>
        </p:nvSpPr>
        <p:spPr bwMode="auto">
          <a:xfrm>
            <a:off x="3852016"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p:cNvSpPr>
            <a:spLocks noGrp="1" noChangeArrowheads="1"/>
          </p:cNvSpPr>
          <p:nvPr>
            <p:ph type="body" sz="quarter" idx="3"/>
          </p:nvPr>
        </p:nvSpPr>
        <p:spPr bwMode="auto">
          <a:xfrm>
            <a:off x="906357" y="4715153"/>
            <a:ext cx="4984962"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6390" name="Rectangle 6"/>
          <p:cNvSpPr>
            <a:spLocks noGrp="1" noChangeArrowheads="1"/>
          </p:cNvSpPr>
          <p:nvPr>
            <p:ph type="ftr" sz="quarter" idx="4"/>
          </p:nvPr>
        </p:nvSpPr>
        <p:spPr bwMode="auto">
          <a:xfrm>
            <a:off x="0"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6391" name="Rectangle 7"/>
          <p:cNvSpPr>
            <a:spLocks noGrp="1" noChangeArrowheads="1"/>
          </p:cNvSpPr>
          <p:nvPr>
            <p:ph type="sldNum" sz="quarter" idx="5"/>
          </p:nvPr>
        </p:nvSpPr>
        <p:spPr bwMode="auto">
          <a:xfrm>
            <a:off x="3852016"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17375E9-DBAB-474A-828C-8113DC2C5B16}" type="slidenum">
              <a:rPr lang="en-GB"/>
              <a:pPr/>
              <a:t>‹#›</a:t>
            </a:fld>
            <a:endParaRPr lang="en-GB"/>
          </a:p>
        </p:txBody>
      </p:sp>
    </p:spTree>
    <p:extLst>
      <p:ext uri="{BB962C8B-B14F-4D97-AF65-F5344CB8AC3E}">
        <p14:creationId xmlns:p14="http://schemas.microsoft.com/office/powerpoint/2010/main" val="15041862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 first off that in</a:t>
            </a:r>
            <a:r>
              <a:rPr lang="en-GB" baseline="0" dirty="0" smtClean="0"/>
              <a:t> contrast to many folk here I’m not a programmer or data scientist by training – did a first degree in politics and economics and then a graduate degree in public policy. So much of our analytical work was done in SPSS and Excel. It wasn’t until a few years into my career that I was switched on to R, by none other than MS himself. As such I learned R chiefly through </a:t>
            </a:r>
            <a:r>
              <a:rPr lang="en-GB" baseline="0" dirty="0" err="1" smtClean="0"/>
              <a:t>Stackoverflow</a:t>
            </a:r>
            <a:r>
              <a:rPr lang="en-GB" baseline="0" dirty="0" smtClean="0"/>
              <a:t> and </a:t>
            </a:r>
            <a:r>
              <a:rPr lang="en-GB" baseline="0" dirty="0" err="1" smtClean="0"/>
              <a:t>Youtube</a:t>
            </a:r>
            <a:r>
              <a:rPr lang="en-GB" baseline="0" dirty="0" smtClean="0"/>
              <a:t> tutorials and I must admit that it took me much longer that I’d like to admit to learn some concepts… e.g. I didn’t know that when you booted up a new session and wanted to use the </a:t>
            </a:r>
            <a:r>
              <a:rPr lang="en-GB" baseline="0" dirty="0" err="1" smtClean="0"/>
              <a:t>Tidyverse</a:t>
            </a:r>
            <a:r>
              <a:rPr lang="en-GB" baseline="0" dirty="0" smtClean="0"/>
              <a:t> I didn’t have to reinstall the package. The library function eluded me. Anyway this is a long winded way of saying that I apologise in advance if some of the concepts may seem somewhat pedestrian or if my code is messy etc.</a:t>
            </a:r>
          </a:p>
          <a:p>
            <a:endParaRPr lang="en-GB" baseline="0" dirty="0" smtClean="0"/>
          </a:p>
          <a:p>
            <a:r>
              <a:rPr lang="en-GB" baseline="0" dirty="0" smtClean="0"/>
              <a:t>Has anyone ever heard of SFC?</a:t>
            </a:r>
            <a:endParaRPr lang="en-GB" dirty="0"/>
          </a:p>
        </p:txBody>
      </p:sp>
      <p:sp>
        <p:nvSpPr>
          <p:cNvPr id="4" name="Slide Number Placeholder 3"/>
          <p:cNvSpPr>
            <a:spLocks noGrp="1"/>
          </p:cNvSpPr>
          <p:nvPr>
            <p:ph type="sldNum" sz="quarter" idx="10"/>
          </p:nvPr>
        </p:nvSpPr>
        <p:spPr/>
        <p:txBody>
          <a:bodyPr/>
          <a:lstStyle/>
          <a:p>
            <a:fld id="{A17375E9-DBAB-474A-828C-8113DC2C5B16}" type="slidenum">
              <a:rPr lang="en-GB" smtClean="0"/>
              <a:pPr/>
              <a:t>1</a:t>
            </a:fld>
            <a:endParaRPr lang="en-GB"/>
          </a:p>
        </p:txBody>
      </p:sp>
    </p:spTree>
    <p:extLst>
      <p:ext uri="{BB962C8B-B14F-4D97-AF65-F5344CB8AC3E}">
        <p14:creationId xmlns:p14="http://schemas.microsoft.com/office/powerpoint/2010/main" val="374330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Once again, let’s bring it back to our original theme of telling a story with our data. So we know that the bottom is basically falling out of the age pyramid, so I pulled some population projection figures which NRS also produced to have a think about what this will look like in coming years. But when I produced the graph it gave me this?!? I was quite proud of myself because when I was making these visuals I found a bug! </a:t>
            </a:r>
          </a:p>
          <a:p>
            <a:endParaRPr lang="en-GB" baseline="0" dirty="0" smtClean="0"/>
          </a:p>
        </p:txBody>
      </p:sp>
      <p:sp>
        <p:nvSpPr>
          <p:cNvPr id="4" name="Slide Number Placeholder 3"/>
          <p:cNvSpPr>
            <a:spLocks noGrp="1"/>
          </p:cNvSpPr>
          <p:nvPr>
            <p:ph type="sldNum" sz="quarter" idx="10"/>
          </p:nvPr>
        </p:nvSpPr>
        <p:spPr/>
        <p:txBody>
          <a:bodyPr/>
          <a:lstStyle/>
          <a:p>
            <a:fld id="{A17375E9-DBAB-474A-828C-8113DC2C5B16}" type="slidenum">
              <a:rPr lang="en-GB" smtClean="0"/>
              <a:pPr/>
              <a:t>10</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some reason, the </a:t>
            </a:r>
            <a:r>
              <a:rPr lang="en-GB" baseline="0" dirty="0" err="1" smtClean="0"/>
              <a:t>view_step</a:t>
            </a:r>
            <a:r>
              <a:rPr lang="en-GB" baseline="0" dirty="0" smtClean="0"/>
              <a:t> function does not agree with </a:t>
            </a:r>
            <a:r>
              <a:rPr lang="en-GB" baseline="0" dirty="0" err="1" smtClean="0"/>
              <a:t>coord_flip</a:t>
            </a:r>
            <a:r>
              <a:rPr lang="en-GB" baseline="0" dirty="0" smtClean="0"/>
              <a:t>, and after scouring </a:t>
            </a:r>
            <a:r>
              <a:rPr lang="en-GB" baseline="0" dirty="0" err="1" smtClean="0"/>
              <a:t>stackoverflow</a:t>
            </a:r>
            <a:r>
              <a:rPr lang="en-GB" baseline="0" dirty="0" smtClean="0"/>
              <a:t> for a workaround I found one that suggested instead of using </a:t>
            </a:r>
            <a:r>
              <a:rPr lang="en-GB" baseline="0" dirty="0" err="1" smtClean="0"/>
              <a:t>geom_bar</a:t>
            </a:r>
            <a:r>
              <a:rPr lang="en-GB" baseline="0" dirty="0" smtClean="0"/>
              <a:t>, to use </a:t>
            </a:r>
            <a:r>
              <a:rPr lang="en-GB" baseline="0" dirty="0" err="1" smtClean="0"/>
              <a:t>geom_barh</a:t>
            </a:r>
            <a:r>
              <a:rPr lang="en-GB" baseline="0" dirty="0" smtClean="0"/>
              <a:t> from the </a:t>
            </a:r>
            <a:r>
              <a:rPr lang="en-GB" baseline="0" dirty="0" err="1" smtClean="0"/>
              <a:t>ggstance</a:t>
            </a:r>
            <a:r>
              <a:rPr lang="en-GB" baseline="0" dirty="0" smtClean="0"/>
              <a:t> package, which is another </a:t>
            </a:r>
            <a:r>
              <a:rPr lang="en-GB" baseline="0" dirty="0" err="1" smtClean="0"/>
              <a:t>ggplot</a:t>
            </a:r>
            <a:r>
              <a:rPr lang="en-GB" baseline="0" dirty="0" smtClean="0"/>
              <a:t> extension which provides flipped components. In doing so we get rid of our </a:t>
            </a:r>
            <a:r>
              <a:rPr lang="en-GB" baseline="0" dirty="0" err="1" smtClean="0"/>
              <a:t>coord_flip</a:t>
            </a:r>
            <a:r>
              <a:rPr lang="en-GB" baseline="0" dirty="0" smtClean="0"/>
              <a:t> call, and also reverse our X and Y variables, and finally we also change our </a:t>
            </a:r>
            <a:r>
              <a:rPr lang="en-GB" baseline="0" dirty="0" err="1" smtClean="0"/>
              <a:t>pallete</a:t>
            </a:r>
            <a:r>
              <a:rPr lang="en-GB" baseline="0" dirty="0" smtClean="0"/>
              <a:t> to make sure it’s in the same direction. And then we get this.</a:t>
            </a:r>
          </a:p>
        </p:txBody>
      </p:sp>
      <p:sp>
        <p:nvSpPr>
          <p:cNvPr id="4" name="Slide Number Placeholder 3"/>
          <p:cNvSpPr>
            <a:spLocks noGrp="1"/>
          </p:cNvSpPr>
          <p:nvPr>
            <p:ph type="sldNum" sz="quarter" idx="10"/>
          </p:nvPr>
        </p:nvSpPr>
        <p:spPr/>
        <p:txBody>
          <a:bodyPr/>
          <a:lstStyle/>
          <a:p>
            <a:fld id="{A17375E9-DBAB-474A-828C-8113DC2C5B16}" type="slidenum">
              <a:rPr lang="en-GB" smtClean="0"/>
              <a:pPr/>
              <a:t>11</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This is what the aforementioned graph looks like but with corrected axes. You will see that in the first frame it contains the same set of data as in the last graph, 1980 to 2018. But using a mutate call I added a variable called </a:t>
            </a:r>
            <a:r>
              <a:rPr lang="en-GB" baseline="0" dirty="0" err="1" smtClean="0"/>
              <a:t>transtate</a:t>
            </a:r>
            <a:r>
              <a:rPr lang="en-GB" baseline="0" dirty="0" smtClean="0"/>
              <a:t>, with the old data being 1 and the new data being 2. Then I’ve specified that it will transition between those two things. Then the next two calls are the same. Then the final call is </a:t>
            </a:r>
            <a:r>
              <a:rPr lang="en-GB" baseline="0" dirty="0" err="1" smtClean="0"/>
              <a:t>view_step</a:t>
            </a:r>
            <a:r>
              <a:rPr lang="en-GB" baseline="0" dirty="0" smtClean="0"/>
              <a:t>. Now crucially, </a:t>
            </a:r>
            <a:r>
              <a:rPr lang="en-GB" baseline="0" dirty="0" err="1" smtClean="0"/>
              <a:t>transition_states</a:t>
            </a:r>
            <a:r>
              <a:rPr lang="en-GB" baseline="0" dirty="0" smtClean="0"/>
              <a:t> refers to the </a:t>
            </a:r>
            <a:r>
              <a:rPr lang="en-GB" i="1" baseline="0" dirty="0" smtClean="0"/>
              <a:t>data</a:t>
            </a:r>
            <a:r>
              <a:rPr lang="en-GB" i="0" baseline="0" dirty="0" smtClean="0"/>
              <a:t>, while </a:t>
            </a:r>
            <a:r>
              <a:rPr lang="en-GB" i="0" baseline="0" dirty="0" err="1" smtClean="0"/>
              <a:t>view_step</a:t>
            </a:r>
            <a:r>
              <a:rPr lang="en-GB" i="0" baseline="0" dirty="0" smtClean="0"/>
              <a:t> refers to the view, so in the latter you can see there are two steps – the first extending the view to 2040, and the next zooming in on 2020-2040. I’ve also specified length and such as well.</a:t>
            </a:r>
          </a:p>
          <a:p>
            <a:endParaRPr lang="en-GB" i="0" baseline="0" dirty="0" smtClean="0"/>
          </a:p>
          <a:p>
            <a:r>
              <a:rPr lang="en-GB" i="0" baseline="0" dirty="0" smtClean="0"/>
              <a:t>Any questions here? </a:t>
            </a:r>
          </a:p>
          <a:p>
            <a:endParaRPr lang="en-GB" i="0" baseline="0" dirty="0" smtClean="0"/>
          </a:p>
          <a:p>
            <a:r>
              <a:rPr lang="en-GB" i="0" baseline="0" dirty="0" smtClean="0"/>
              <a:t>So ladies and gentlemen, what’s the story here?</a:t>
            </a:r>
          </a:p>
          <a:p>
            <a:endParaRPr lang="en-GB" i="0" baseline="0" dirty="0" smtClean="0"/>
          </a:p>
          <a:p>
            <a:r>
              <a:rPr lang="en-GB" i="0" baseline="0" dirty="0" smtClean="0"/>
              <a:t>Because everyone likes visuals I’ve got one more to show, this one a line chart</a:t>
            </a:r>
            <a:endParaRPr lang="en-GB" baseline="0" dirty="0" smtClean="0"/>
          </a:p>
        </p:txBody>
      </p:sp>
      <p:sp>
        <p:nvSpPr>
          <p:cNvPr id="4" name="Slide Number Placeholder 3"/>
          <p:cNvSpPr>
            <a:spLocks noGrp="1"/>
          </p:cNvSpPr>
          <p:nvPr>
            <p:ph type="sldNum" sz="quarter" idx="10"/>
          </p:nvPr>
        </p:nvSpPr>
        <p:spPr/>
        <p:txBody>
          <a:bodyPr/>
          <a:lstStyle/>
          <a:p>
            <a:fld id="{A17375E9-DBAB-474A-828C-8113DC2C5B16}" type="slidenum">
              <a:rPr lang="en-GB" smtClean="0"/>
              <a:pPr/>
              <a:t>12</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This is a chart showing the proportion of MD20 students, i.e. the poorest ones, on HNC/HND courses. This is very important in the case of articulation – has anyone here heard of that? Basically it refers to students on these particular courses matriculating to university with university credit, such that they begin in their second or third year rather than their first. It is a huge SG priority just now in terms of widening access.</a:t>
            </a:r>
          </a:p>
          <a:p>
            <a:endParaRPr lang="en-GB" baseline="0" dirty="0" smtClean="0"/>
          </a:p>
          <a:p>
            <a:r>
              <a:rPr lang="en-GB" baseline="0" dirty="0" smtClean="0"/>
              <a:t>To produce the graph, the first step is </a:t>
            </a:r>
            <a:r>
              <a:rPr lang="en-GB" baseline="0" dirty="0" err="1" smtClean="0"/>
              <a:t>transition_reveal</a:t>
            </a:r>
            <a:r>
              <a:rPr lang="en-GB" baseline="0" dirty="0" smtClean="0"/>
              <a:t>. You’ll recall that previously we used </a:t>
            </a:r>
            <a:r>
              <a:rPr lang="en-GB" baseline="0" dirty="0" err="1" smtClean="0"/>
              <a:t>transition_time</a:t>
            </a:r>
            <a:r>
              <a:rPr lang="en-GB" baseline="0" dirty="0" smtClean="0"/>
              <a:t> for the population pyramid, and then </a:t>
            </a:r>
            <a:r>
              <a:rPr lang="en-GB" baseline="0" dirty="0" err="1" smtClean="0"/>
              <a:t>transition_states</a:t>
            </a:r>
            <a:r>
              <a:rPr lang="en-GB" baseline="0" dirty="0" smtClean="0"/>
              <a:t> for the bar chart. </a:t>
            </a:r>
            <a:r>
              <a:rPr lang="en-GB" baseline="0" dirty="0" err="1" smtClean="0"/>
              <a:t>Transition_reveal</a:t>
            </a:r>
            <a:r>
              <a:rPr lang="en-GB" baseline="0" dirty="0" smtClean="0"/>
              <a:t> differs from those two because as the name suggests it keeps old data for path and polygon type layers so that they gradually build up together. The second part was my </a:t>
            </a:r>
            <a:r>
              <a:rPr lang="en-GB" baseline="0" dirty="0" err="1" smtClean="0"/>
              <a:t>tweening</a:t>
            </a:r>
            <a:r>
              <a:rPr lang="en-GB" baseline="0" dirty="0" smtClean="0"/>
              <a:t> process, I’ve selected ‘cubic-in-out’, which models a power-of-three function both in and out of each data point, my interval is .5. In practice what this means is that you can see that as each line progresses it gradually gets up to speed, then at the halfway point the data label switches, and then it slows down again as it reaches the year.</a:t>
            </a:r>
          </a:p>
          <a:p>
            <a:endParaRPr lang="en-GB" baseline="0" dirty="0" smtClean="0"/>
          </a:p>
          <a:p>
            <a:r>
              <a:rPr lang="en-GB" baseline="0" dirty="0" smtClean="0"/>
              <a:t>Now as I mentioned articulation is a huge part of SG’s widening access agenda right now, and a chart like this is very effective if you’re in a room full of college and university administrators. For the former it very quickly contextualises where institutions are in relation to each other, which is a very effective ‘soft power’ method of basically getting them to do a certain thing. And for universities they’re basically licking their chops because a student like this would not only help satisfy their SIMD numbers, but it would also boost their articulation, so they know for example they should concentrate their recruiting at Fife college which has well over twice as many of these students as in Borders</a:t>
            </a:r>
            <a:r>
              <a:rPr lang="en-GB" baseline="0" dirty="0" smtClean="0"/>
              <a:t>.</a:t>
            </a:r>
          </a:p>
          <a:p>
            <a:endParaRPr lang="en-GB" b="1" baseline="0" dirty="0" smtClean="0"/>
          </a:p>
          <a:p>
            <a:r>
              <a:rPr lang="en-GB" sz="1200" b="1" i="0" kern="1200" dirty="0" err="1" smtClean="0">
                <a:solidFill>
                  <a:schemeClr val="tx1"/>
                </a:solidFill>
                <a:effectLst/>
                <a:latin typeface="Arial" charset="0"/>
                <a:ea typeface="+mn-ea"/>
                <a:cs typeface="+mn-cs"/>
              </a:rPr>
              <a:t>Transition_reveal</a:t>
            </a:r>
            <a:r>
              <a:rPr lang="en-GB" sz="1200" b="1" i="0" kern="1200" dirty="0" smtClean="0">
                <a:solidFill>
                  <a:schemeClr val="tx1"/>
                </a:solidFill>
                <a:effectLst/>
                <a:latin typeface="Arial" charset="0"/>
                <a:ea typeface="+mn-ea"/>
                <a:cs typeface="+mn-cs"/>
              </a:rPr>
              <a:t> calculates intermediary values at exact positions instead of coercing raw values into the closest frame. It further keeps old data for path and polygon type layers so that they are gradually build up instead of being a set of disconnected segments</a:t>
            </a:r>
            <a:endParaRPr lang="en-GB" b="1" baseline="0" dirty="0" smtClean="0"/>
          </a:p>
        </p:txBody>
      </p:sp>
      <p:sp>
        <p:nvSpPr>
          <p:cNvPr id="4" name="Slide Number Placeholder 3"/>
          <p:cNvSpPr>
            <a:spLocks noGrp="1"/>
          </p:cNvSpPr>
          <p:nvPr>
            <p:ph type="sldNum" sz="quarter" idx="10"/>
          </p:nvPr>
        </p:nvSpPr>
        <p:spPr/>
        <p:txBody>
          <a:bodyPr/>
          <a:lstStyle/>
          <a:p>
            <a:fld id="{A17375E9-DBAB-474A-828C-8113DC2C5B16}" type="slidenum">
              <a:rPr lang="en-GB" smtClean="0"/>
              <a:pPr/>
              <a:t>13</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Don’t forget message. Consider whether a gif is actually the most effective way to communicate your message – the question is how are you telling</a:t>
            </a:r>
            <a:r>
              <a:rPr lang="en-GB" baseline="0" dirty="0" smtClean="0"/>
              <a:t> your story better with a gif than a traditional static graph? Above all you must use tools to suit your needs rather than trying to shoehorn your message into some kind of format that a gif will most effectively facilitate</a:t>
            </a:r>
            <a:endParaRPr lang="en-GB" dirty="0"/>
          </a:p>
        </p:txBody>
      </p:sp>
      <p:sp>
        <p:nvSpPr>
          <p:cNvPr id="4" name="Slide Number Placeholder 3"/>
          <p:cNvSpPr>
            <a:spLocks noGrp="1"/>
          </p:cNvSpPr>
          <p:nvPr>
            <p:ph type="sldNum" sz="quarter" idx="10"/>
          </p:nvPr>
        </p:nvSpPr>
        <p:spPr/>
        <p:txBody>
          <a:bodyPr/>
          <a:lstStyle/>
          <a:p>
            <a:fld id="{A17375E9-DBAB-474A-828C-8113DC2C5B16}" type="slidenum">
              <a:rPr lang="en-GB" smtClean="0"/>
              <a:pPr/>
              <a:t>14</a:t>
            </a:fld>
            <a:endParaRPr lang="en-GB"/>
          </a:p>
        </p:txBody>
      </p:sp>
    </p:spTree>
    <p:extLst>
      <p:ext uri="{BB962C8B-B14F-4D97-AF65-F5344CB8AC3E}">
        <p14:creationId xmlns:p14="http://schemas.microsoft.com/office/powerpoint/2010/main" val="142051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t>What SFC is and stuff –</a:t>
            </a:r>
            <a:r>
              <a:rPr lang="en-GB" sz="1200" baseline="0" dirty="0" smtClean="0"/>
              <a:t> public sector arm’s length body.</a:t>
            </a:r>
            <a:endParaRPr lang="en-GB" sz="1200" dirty="0" smtClean="0"/>
          </a:p>
          <a:p>
            <a:pPr marL="0" indent="0">
              <a:buNone/>
            </a:pPr>
            <a:endParaRPr lang="en-GB" sz="1200" dirty="0" smtClean="0"/>
          </a:p>
          <a:p>
            <a:pPr marL="0" indent="0">
              <a:buNone/>
            </a:pPr>
            <a:r>
              <a:rPr lang="en-GB" sz="1200" dirty="0" smtClean="0"/>
              <a:t>Our main activities are: Progressing national priorities Supporting collaboration between colleges and universities Making payments to colleges and universities and other statutory functions. Just as a bit of background, we</a:t>
            </a:r>
            <a:r>
              <a:rPr lang="en-GB" sz="1200" baseline="0" dirty="0" smtClean="0"/>
              <a:t> work especially close with colleges because in contrast with universities such as this which source their funding from all over the place, we fund colleges to the tune of 99% or more. So much of my work focuses on those institutions and therefore much of what follows will centre on issues the college sector faces and how </a:t>
            </a:r>
            <a:r>
              <a:rPr lang="en-GB" sz="1200" baseline="0" dirty="0" err="1" smtClean="0"/>
              <a:t>gganimate</a:t>
            </a:r>
            <a:r>
              <a:rPr lang="en-GB" sz="1200" baseline="0" dirty="0" smtClean="0"/>
              <a:t> can help communicate these.</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A17375E9-DBAB-474A-828C-8113DC2C5B16}" type="slidenum">
              <a:rPr lang="en-GB" smtClean="0"/>
              <a:pPr/>
              <a:t>2</a:t>
            </a:fld>
            <a:endParaRPr lang="en-GB"/>
          </a:p>
        </p:txBody>
      </p:sp>
    </p:spTree>
    <p:extLst>
      <p:ext uri="{BB962C8B-B14F-4D97-AF65-F5344CB8AC3E}">
        <p14:creationId xmlns:p14="http://schemas.microsoft.com/office/powerpoint/2010/main" val="297957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a:t>
            </a:r>
            <a:r>
              <a:rPr lang="en-GB" baseline="0" dirty="0" smtClean="0"/>
              <a:t> people here probably work in academia, but for those of you who have either worked in the public sector or have worked with people who work in the public sector, you’ll know that they people who ‘do’ data are often not the people that can make the sort of strategic and/or operational decisions that can be leveraged from data driven insights. In other words, senior managers don’t really know that much about data and in some dire cases don’t really care about it, so I’ve found that in trying to explain dense concepts it helps tremendously if you can include some kind of graph or chart to communicate your point, you know to SHOW rather than TELL… and if that graph or chart moves, then you’re cooking</a:t>
            </a:r>
          </a:p>
          <a:p>
            <a:endParaRPr lang="en-GB" baseline="0" dirty="0" smtClean="0"/>
          </a:p>
          <a:p>
            <a:r>
              <a:rPr lang="en-GB" dirty="0" smtClean="0"/>
              <a:t>If</a:t>
            </a:r>
            <a:r>
              <a:rPr lang="en-GB" baseline="0" dirty="0" smtClean="0"/>
              <a:t> you’re an R user you will have definitely heard of </a:t>
            </a:r>
            <a:r>
              <a:rPr lang="en-GB" baseline="0" dirty="0" err="1" smtClean="0"/>
              <a:t>Ggplot</a:t>
            </a:r>
            <a:r>
              <a:rPr lang="en-GB" baseline="0" dirty="0" smtClean="0"/>
              <a:t>, one of the better application programming interfaces out there. Who uses it? So </a:t>
            </a:r>
            <a:r>
              <a:rPr lang="en-GB" baseline="0" dirty="0" err="1" smtClean="0"/>
              <a:t>ggplot</a:t>
            </a:r>
            <a:r>
              <a:rPr lang="en-GB" baseline="0" dirty="0" smtClean="0"/>
              <a:t> is good, but what </a:t>
            </a:r>
            <a:r>
              <a:rPr lang="en-GB" baseline="0" dirty="0" err="1" smtClean="0"/>
              <a:t>gganimate</a:t>
            </a:r>
            <a:r>
              <a:rPr lang="en-GB" baseline="0" dirty="0" smtClean="0"/>
              <a:t> does is basically extends the API by providing a new set of grammar for specifying transitions and animations in a flexible and easy to use way. These are the functions that are added to any plot object to determine how it will change with time. You needn’t memorise these because I’ll be showing how they’re used in practice later</a:t>
            </a:r>
          </a:p>
          <a:p>
            <a:endParaRPr lang="en-GB" baseline="0" dirty="0" smtClean="0"/>
          </a:p>
          <a:p>
            <a:r>
              <a:rPr lang="en-GB" baseline="0" dirty="0" smtClean="0"/>
              <a:t> I first heard of the package about a year ago but at that time it wasn’t on the CRAN, which complicated things because, in the public sector we typically have quite effective firewalls – and I’ve never had a problem installing a package in my R terminal but for whatever reason the SFC firewall didn’t like me trying to get the development version via </a:t>
            </a:r>
            <a:r>
              <a:rPr lang="en-GB" baseline="0" dirty="0" err="1" smtClean="0"/>
              <a:t>github</a:t>
            </a:r>
            <a:r>
              <a:rPr lang="en-GB" baseline="0" dirty="0" smtClean="0"/>
              <a:t>… and paradoxically there seems to be an inverse relationship between the enthusiasm of the firewall and that of the IT personnel who has the power to solve this problem. Seriously I tried every </a:t>
            </a:r>
            <a:r>
              <a:rPr lang="en-GB" baseline="0" dirty="0" err="1" smtClean="0"/>
              <a:t>stackoverflow</a:t>
            </a:r>
            <a:r>
              <a:rPr lang="en-GB" baseline="0" dirty="0" smtClean="0"/>
              <a:t> workaround and every rhetorical trick in the book to get it installed but got stonewalled every turn – so it was only in the last few months that I’ve been able to start making these sweet graphics!</a:t>
            </a:r>
          </a:p>
          <a:p>
            <a:endParaRPr lang="en-GB" baseline="0" dirty="0" smtClean="0"/>
          </a:p>
          <a:p>
            <a:r>
              <a:rPr lang="en-GB" baseline="0" dirty="0" smtClean="0"/>
              <a:t>So anyway let’s get into it</a:t>
            </a:r>
            <a:endParaRPr lang="en-GB" dirty="0"/>
          </a:p>
        </p:txBody>
      </p:sp>
      <p:sp>
        <p:nvSpPr>
          <p:cNvPr id="4" name="Slide Number Placeholder 3"/>
          <p:cNvSpPr>
            <a:spLocks noGrp="1"/>
          </p:cNvSpPr>
          <p:nvPr>
            <p:ph type="sldNum" sz="quarter" idx="10"/>
          </p:nvPr>
        </p:nvSpPr>
        <p:spPr/>
        <p:txBody>
          <a:bodyPr/>
          <a:lstStyle/>
          <a:p>
            <a:fld id="{A17375E9-DBAB-474A-828C-8113DC2C5B16}" type="slidenum">
              <a:rPr lang="en-GB" smtClean="0"/>
              <a:pPr/>
              <a:t>3</a:t>
            </a:fld>
            <a:endParaRPr lang="en-GB"/>
          </a:p>
        </p:txBody>
      </p:sp>
    </p:spTree>
    <p:extLst>
      <p:ext uri="{BB962C8B-B14F-4D97-AF65-F5344CB8AC3E}">
        <p14:creationId xmlns:p14="http://schemas.microsoft.com/office/powerpoint/2010/main" val="263970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some more</a:t>
            </a:r>
            <a:r>
              <a:rPr lang="en-GB" baseline="0" dirty="0" smtClean="0"/>
              <a:t> conceptual stuff. First, the packages you’ll need</a:t>
            </a:r>
          </a:p>
          <a:p>
            <a:pPr marL="171450" indent="-171450">
              <a:buFont typeface="Arial" panose="020B0604020202020204" pitchFamily="34" charset="0"/>
              <a:buChar char="•"/>
            </a:pPr>
            <a:r>
              <a:rPr lang="en-GB" dirty="0" smtClean="0"/>
              <a:t>Obviously </a:t>
            </a:r>
            <a:r>
              <a:rPr lang="en-GB" dirty="0" err="1" smtClean="0"/>
              <a:t>gganimate</a:t>
            </a:r>
            <a:endParaRPr lang="en-GB" dirty="0" smtClean="0"/>
          </a:p>
          <a:p>
            <a:pPr marL="171450" indent="-171450">
              <a:buFont typeface="Arial" panose="020B0604020202020204" pitchFamily="34" charset="0"/>
              <a:buChar char="•"/>
            </a:pPr>
            <a:r>
              <a:rPr lang="en-GB" dirty="0" smtClean="0"/>
              <a:t>You’ll also need</a:t>
            </a:r>
            <a:r>
              <a:rPr lang="en-GB" baseline="0" dirty="0" smtClean="0"/>
              <a:t> </a:t>
            </a:r>
            <a:r>
              <a:rPr lang="en-GB" baseline="0" dirty="0" err="1" smtClean="0"/>
              <a:t>tranformr</a:t>
            </a:r>
            <a:r>
              <a:rPr lang="en-GB" baseline="0" dirty="0" smtClean="0"/>
              <a:t>, which basically provides a framework for polygon and path manipulation</a:t>
            </a:r>
          </a:p>
          <a:p>
            <a:pPr marL="171450" indent="-171450">
              <a:buFont typeface="Arial" panose="020B0604020202020204" pitchFamily="34" charset="0"/>
              <a:buChar char="•"/>
            </a:pPr>
            <a:r>
              <a:rPr lang="en-GB" baseline="0" dirty="0" smtClean="0"/>
              <a:t>Finally you’ll need </a:t>
            </a:r>
            <a:r>
              <a:rPr lang="en-GB" baseline="0" dirty="0" err="1" smtClean="0"/>
              <a:t>gifski</a:t>
            </a:r>
            <a:r>
              <a:rPr lang="en-GB" baseline="0" dirty="0" smtClean="0"/>
              <a:t>, which is a gif renderer and I’ll come to that shortly</a:t>
            </a:r>
          </a:p>
          <a:p>
            <a:pPr marL="0" indent="0">
              <a:buFont typeface="Arial" panose="020B0604020202020204" pitchFamily="34" charset="0"/>
              <a:buNone/>
            </a:pPr>
            <a:r>
              <a:rPr lang="en-GB" baseline="0" dirty="0" smtClean="0"/>
              <a:t>You’ll hear me periodically mention the word </a:t>
            </a:r>
            <a:r>
              <a:rPr lang="en-GB" baseline="0" dirty="0" err="1" smtClean="0"/>
              <a:t>tweening</a:t>
            </a:r>
            <a:r>
              <a:rPr lang="en-GB" baseline="0" dirty="0" smtClean="0"/>
              <a:t>, short for ‘</a:t>
            </a:r>
            <a:r>
              <a:rPr lang="en-GB" baseline="0" dirty="0" err="1" smtClean="0"/>
              <a:t>inbetweening</a:t>
            </a:r>
            <a:r>
              <a:rPr lang="en-GB" baseline="0" dirty="0" smtClean="0"/>
              <a:t>’. I don’t have any background in animation but basically </a:t>
            </a:r>
            <a:r>
              <a:rPr lang="en-GB" baseline="0" dirty="0" err="1" smtClean="0"/>
              <a:t>tweening</a:t>
            </a:r>
            <a:r>
              <a:rPr lang="en-GB" baseline="0" dirty="0" smtClean="0"/>
              <a:t> refers to </a:t>
            </a:r>
            <a:r>
              <a:rPr lang="en-GB" sz="1200" b="0" i="0" kern="1200" dirty="0" smtClean="0">
                <a:solidFill>
                  <a:schemeClr val="tx1"/>
                </a:solidFill>
                <a:effectLst/>
                <a:latin typeface="Arial" charset="0"/>
                <a:ea typeface="+mn-ea"/>
                <a:cs typeface="+mn-cs"/>
              </a:rPr>
              <a:t>the process of generating intermediate frames between two images</a:t>
            </a:r>
            <a:r>
              <a:rPr lang="en-GB" sz="1200" b="0" i="0" kern="1200" baseline="0" dirty="0" smtClean="0">
                <a:solidFill>
                  <a:schemeClr val="tx1"/>
                </a:solidFill>
                <a:effectLst/>
                <a:latin typeface="Arial" charset="0"/>
                <a:ea typeface="+mn-ea"/>
                <a:cs typeface="+mn-cs"/>
              </a:rPr>
              <a:t> </a:t>
            </a:r>
            <a:r>
              <a:rPr lang="en-GB" sz="1200" b="0" i="0" kern="1200" dirty="0" smtClean="0">
                <a:solidFill>
                  <a:schemeClr val="tx1"/>
                </a:solidFill>
                <a:effectLst/>
                <a:latin typeface="Arial" charset="0"/>
                <a:ea typeface="+mn-ea"/>
                <a:cs typeface="+mn-cs"/>
              </a:rPr>
              <a:t>to give the appearance that the first image evolves smoothly into the second image – I’ll</a:t>
            </a:r>
            <a:r>
              <a:rPr lang="en-GB" sz="1200" b="0" i="0" kern="1200" baseline="0" dirty="0" smtClean="0">
                <a:solidFill>
                  <a:schemeClr val="tx1"/>
                </a:solidFill>
                <a:effectLst/>
                <a:latin typeface="Arial" charset="0"/>
                <a:ea typeface="+mn-ea"/>
                <a:cs typeface="+mn-cs"/>
              </a:rPr>
              <a:t> come back to this shortly</a:t>
            </a:r>
            <a:r>
              <a:rPr lang="en-GB" sz="1200" b="0" i="0" kern="1200" dirty="0" smtClean="0">
                <a:solidFill>
                  <a:schemeClr val="tx1"/>
                </a:solidFill>
                <a:effectLst/>
                <a:latin typeface="Arial" charset="0"/>
                <a:ea typeface="+mn-ea"/>
                <a:cs typeface="+mn-cs"/>
              </a:rPr>
              <a:t>. Very</a:t>
            </a:r>
            <a:r>
              <a:rPr lang="en-GB" sz="1200" b="0" i="0" kern="1200" baseline="0" dirty="0" smtClean="0">
                <a:solidFill>
                  <a:schemeClr val="tx1"/>
                </a:solidFill>
                <a:effectLst/>
                <a:latin typeface="Arial" charset="0"/>
                <a:ea typeface="+mn-ea"/>
                <a:cs typeface="+mn-cs"/>
              </a:rPr>
              <a:t> frustratingly PowerPoint does not handle the gif format very well, and we’ll see why shortly</a:t>
            </a:r>
            <a:endParaRPr lang="en-GB" sz="1200" b="0" i="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A17375E9-DBAB-474A-828C-8113DC2C5B16}" type="slidenum">
              <a:rPr lang="en-GB" smtClean="0"/>
              <a:pPr/>
              <a:t>4</a:t>
            </a:fld>
            <a:endParaRPr lang="en-GB"/>
          </a:p>
        </p:txBody>
      </p:sp>
    </p:spTree>
    <p:extLst>
      <p:ext uri="{BB962C8B-B14F-4D97-AF65-F5344CB8AC3E}">
        <p14:creationId xmlns:p14="http://schemas.microsoft.com/office/powerpoint/2010/main" val="289373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Animate verb</a:t>
            </a:r>
            <a:r>
              <a:rPr lang="en-GB" baseline="0" dirty="0" smtClean="0"/>
              <a:t> </a:t>
            </a:r>
            <a:r>
              <a:rPr lang="en-GB" sz="1200" b="0" i="0" kern="1200" dirty="0" smtClean="0">
                <a:solidFill>
                  <a:schemeClr val="tx1"/>
                </a:solidFill>
                <a:effectLst/>
                <a:latin typeface="Arial" charset="0"/>
                <a:ea typeface="+mn-ea"/>
                <a:cs typeface="+mn-cs"/>
              </a:rPr>
              <a:t>is called which passes the frames to a renderer function which combines them into a final animation. In this</a:t>
            </a:r>
            <a:r>
              <a:rPr lang="en-GB" sz="1200" b="0" i="0" kern="1200" baseline="0" dirty="0" smtClean="0">
                <a:solidFill>
                  <a:schemeClr val="tx1"/>
                </a:solidFill>
                <a:effectLst/>
                <a:latin typeface="Arial" charset="0"/>
                <a:ea typeface="+mn-ea"/>
                <a:cs typeface="+mn-cs"/>
              </a:rPr>
              <a:t> case the default renderer is </a:t>
            </a:r>
            <a:r>
              <a:rPr lang="en-GB" sz="1200" b="0" i="0" kern="1200" baseline="0" dirty="0" err="1" smtClean="0">
                <a:solidFill>
                  <a:schemeClr val="tx1"/>
                </a:solidFill>
                <a:effectLst/>
                <a:latin typeface="Arial" charset="0"/>
                <a:ea typeface="+mn-ea"/>
                <a:cs typeface="+mn-cs"/>
              </a:rPr>
              <a:t>gifski</a:t>
            </a:r>
            <a:r>
              <a:rPr lang="en-GB" sz="1200" b="0" i="0" kern="1200" baseline="0" dirty="0" smtClean="0">
                <a:solidFill>
                  <a:schemeClr val="tx1"/>
                </a:solidFill>
                <a:effectLst/>
                <a:latin typeface="Arial" charset="0"/>
                <a:ea typeface="+mn-ea"/>
                <a:cs typeface="+mn-cs"/>
              </a:rPr>
              <a:t>, which was a package I mentioned. It’s the only renderer I’ve ever used but you can use any format you like. In any case this is where you can specify things like size, duration, frames per second, and so on. </a:t>
            </a:r>
          </a:p>
          <a:p>
            <a:endParaRPr lang="en-GB" sz="1200" b="0" i="0" kern="1200" baseline="0" dirty="0" smtClean="0">
              <a:solidFill>
                <a:schemeClr val="tx1"/>
              </a:solidFill>
              <a:effectLst/>
              <a:latin typeface="Arial" charset="0"/>
              <a:ea typeface="+mn-ea"/>
              <a:cs typeface="+mn-cs"/>
            </a:endParaRPr>
          </a:p>
          <a:p>
            <a:r>
              <a:rPr lang="en-GB" sz="1200" b="0" i="0" kern="1200" baseline="0" dirty="0" smtClean="0">
                <a:solidFill>
                  <a:schemeClr val="tx1"/>
                </a:solidFill>
                <a:effectLst/>
                <a:latin typeface="Arial" charset="0"/>
                <a:ea typeface="+mn-ea"/>
                <a:cs typeface="+mn-cs"/>
              </a:rPr>
              <a:t>The final step is </a:t>
            </a:r>
            <a:r>
              <a:rPr lang="en-GB" sz="1200" b="0" i="0" kern="1200" baseline="0" dirty="0" err="1" smtClean="0">
                <a:solidFill>
                  <a:schemeClr val="tx1"/>
                </a:solidFill>
                <a:effectLst/>
                <a:latin typeface="Arial" charset="0"/>
                <a:ea typeface="+mn-ea"/>
                <a:cs typeface="+mn-cs"/>
              </a:rPr>
              <a:t>anim_save</a:t>
            </a:r>
            <a:r>
              <a:rPr lang="en-GB" sz="1200" b="0" i="0" kern="1200" baseline="0" dirty="0" smtClean="0">
                <a:solidFill>
                  <a:schemeClr val="tx1"/>
                </a:solidFill>
                <a:effectLst/>
                <a:latin typeface="Arial" charset="0"/>
                <a:ea typeface="+mn-ea"/>
                <a:cs typeface="+mn-cs"/>
              </a:rPr>
              <a:t> which, as the name suggests, saves the animation to a specific location. It’s like </a:t>
            </a:r>
            <a:r>
              <a:rPr lang="en-GB" sz="1200" b="0" i="0" kern="1200" baseline="0" dirty="0" err="1" smtClean="0">
                <a:solidFill>
                  <a:schemeClr val="tx1"/>
                </a:solidFill>
                <a:effectLst/>
                <a:latin typeface="Arial" charset="0"/>
                <a:ea typeface="+mn-ea"/>
                <a:cs typeface="+mn-cs"/>
              </a:rPr>
              <a:t>ggsave</a:t>
            </a:r>
            <a:r>
              <a:rPr lang="en-GB" sz="1200" b="0" i="0" kern="1200" baseline="0" dirty="0" smtClean="0">
                <a:solidFill>
                  <a:schemeClr val="tx1"/>
                </a:solidFill>
                <a:effectLst/>
                <a:latin typeface="Arial" charset="0"/>
                <a:ea typeface="+mn-ea"/>
                <a:cs typeface="+mn-cs"/>
              </a:rPr>
              <a:t> in that it defaults to taking the most recently rendered animation and writing it to a file</a:t>
            </a:r>
          </a:p>
        </p:txBody>
      </p:sp>
      <p:sp>
        <p:nvSpPr>
          <p:cNvPr id="4" name="Slide Number Placeholder 3"/>
          <p:cNvSpPr>
            <a:spLocks noGrp="1"/>
          </p:cNvSpPr>
          <p:nvPr>
            <p:ph type="sldNum" sz="quarter" idx="10"/>
          </p:nvPr>
        </p:nvSpPr>
        <p:spPr/>
        <p:txBody>
          <a:bodyPr/>
          <a:lstStyle/>
          <a:p>
            <a:fld id="{A17375E9-DBAB-474A-828C-8113DC2C5B16}" type="slidenum">
              <a:rPr lang="en-GB" smtClean="0"/>
              <a:pPr/>
              <a:t>5</a:t>
            </a:fld>
            <a:endParaRPr lang="en-GB"/>
          </a:p>
        </p:txBody>
      </p:sp>
    </p:spTree>
    <p:extLst>
      <p:ext uri="{BB962C8B-B14F-4D97-AF65-F5344CB8AC3E}">
        <p14:creationId xmlns:p14="http://schemas.microsoft.com/office/powerpoint/2010/main" val="86033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that’s all the background stuff, let’s jump into the meat and potatoes. I’ll show you a basic example of how</a:t>
            </a:r>
            <a:r>
              <a:rPr lang="en-GB" baseline="0" dirty="0" smtClean="0"/>
              <a:t> to create a gif. I’ll say here that I’m not going to walk everyone through the data tidying steps because I’m sure you’re all old hats at that. I find that with these sorts of things it’s easiest to first show and then walk through the code</a:t>
            </a:r>
          </a:p>
          <a:p>
            <a:r>
              <a:rPr lang="en-GB" baseline="0" dirty="0" smtClean="0"/>
              <a:t>*show it*</a:t>
            </a:r>
          </a:p>
          <a:p>
            <a:r>
              <a:rPr lang="en-GB" baseline="0" dirty="0" smtClean="0"/>
              <a:t>So as you’ve probably gathered, what this shows is the population change in Scotland over the 20</a:t>
            </a:r>
            <a:r>
              <a:rPr lang="en-GB" baseline="30000" dirty="0" smtClean="0"/>
              <a:t>th</a:t>
            </a:r>
            <a:r>
              <a:rPr lang="en-GB" baseline="0" dirty="0" smtClean="0"/>
              <a:t> century. This data comes from the National Records of Scotland. </a:t>
            </a:r>
          </a:p>
          <a:p>
            <a:endParaRPr lang="en-GB" baseline="0" dirty="0" smtClean="0"/>
          </a:p>
          <a:p>
            <a:r>
              <a:rPr lang="en-GB" baseline="0" dirty="0" smtClean="0"/>
              <a:t>This was the code used to produce this. I’m sorry it looks so messy but the SFC boilerplate slides don’t have a keep source formatting option but I didn’t realise until much too late. I should note that I changed up the theme call a bit so this code is truncated due to space… as with most things </a:t>
            </a:r>
            <a:r>
              <a:rPr lang="en-GB" baseline="0" dirty="0" err="1" smtClean="0"/>
              <a:t>ggplot</a:t>
            </a:r>
            <a:r>
              <a:rPr lang="en-GB" baseline="0" dirty="0" smtClean="0"/>
              <a:t> you have to fiddle around a bit with it before you’re happy with the look, but the rest is as is. Once you have produced your chart it is actually quite easy to then make it do stuff</a:t>
            </a:r>
          </a:p>
          <a:p>
            <a:pPr marL="171450" indent="-171450">
              <a:buFont typeface="Arial" panose="020B0604020202020204" pitchFamily="34" charset="0"/>
              <a:buChar char="•"/>
            </a:pPr>
            <a:r>
              <a:rPr lang="en-GB" baseline="0" dirty="0" smtClean="0"/>
              <a:t>The first element is the subtitle, which is easy enough</a:t>
            </a:r>
          </a:p>
          <a:p>
            <a:pPr marL="171450" indent="-171450">
              <a:buFont typeface="Arial" panose="020B0604020202020204" pitchFamily="34" charset="0"/>
              <a:buChar char="•"/>
            </a:pPr>
            <a:r>
              <a:rPr lang="en-GB" baseline="0" dirty="0" smtClean="0"/>
              <a:t>Then I’ve used a ‘transition’ call, which </a:t>
            </a:r>
            <a:r>
              <a:rPr lang="en-GB" sz="1200" b="0" i="0" kern="1200" dirty="0" smtClean="0">
                <a:solidFill>
                  <a:schemeClr val="tx1"/>
                </a:solidFill>
                <a:effectLst/>
                <a:latin typeface="Arial" charset="0"/>
                <a:ea typeface="+mn-ea"/>
                <a:cs typeface="+mn-cs"/>
              </a:rPr>
              <a:t>defines how the data should be spread out,</a:t>
            </a:r>
            <a:r>
              <a:rPr lang="en-GB" sz="1200" b="0" i="0" kern="1200" baseline="0" dirty="0" smtClean="0">
                <a:solidFill>
                  <a:schemeClr val="tx1"/>
                </a:solidFill>
                <a:effectLst/>
                <a:latin typeface="Arial" charset="0"/>
                <a:ea typeface="+mn-ea"/>
                <a:cs typeface="+mn-cs"/>
              </a:rPr>
              <a:t> and I’ve specified that our year variable will define how it changes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b="0" i="0" kern="1200" baseline="0" dirty="0" smtClean="0">
                <a:solidFill>
                  <a:schemeClr val="tx1"/>
                </a:solidFill>
                <a:effectLst/>
                <a:latin typeface="Arial" charset="0"/>
                <a:ea typeface="+mn-ea"/>
                <a:cs typeface="+mn-cs"/>
              </a:rPr>
              <a:t>Finally, I’ve used the </a:t>
            </a:r>
            <a:r>
              <a:rPr lang="en-GB" sz="1200" b="0" i="0" kern="1200" baseline="0" dirty="0" err="1" smtClean="0">
                <a:solidFill>
                  <a:schemeClr val="tx1"/>
                </a:solidFill>
                <a:effectLst/>
                <a:latin typeface="Arial" charset="0"/>
                <a:ea typeface="+mn-ea"/>
                <a:cs typeface="+mn-cs"/>
              </a:rPr>
              <a:t>ease_aes</a:t>
            </a:r>
            <a:r>
              <a:rPr lang="en-GB" sz="1200" b="0" i="0" kern="1200" baseline="0" dirty="0" smtClean="0">
                <a:solidFill>
                  <a:schemeClr val="tx1"/>
                </a:solidFill>
                <a:effectLst/>
                <a:latin typeface="Arial" charset="0"/>
                <a:ea typeface="+mn-ea"/>
                <a:cs typeface="+mn-cs"/>
              </a:rPr>
              <a:t> call, which </a:t>
            </a:r>
            <a:r>
              <a:rPr lang="en-GB" sz="1200" b="0" i="0" kern="1200" dirty="0" smtClean="0">
                <a:solidFill>
                  <a:schemeClr val="tx1"/>
                </a:solidFill>
                <a:effectLst/>
                <a:latin typeface="Arial" charset="0"/>
                <a:ea typeface="+mn-ea"/>
                <a:cs typeface="+mn-cs"/>
              </a:rPr>
              <a:t>defines how values</a:t>
            </a:r>
            <a:r>
              <a:rPr lang="en-GB" sz="1200" b="0" i="0" kern="1200" baseline="0" dirty="0" smtClean="0">
                <a:solidFill>
                  <a:schemeClr val="tx1"/>
                </a:solidFill>
                <a:effectLst/>
                <a:latin typeface="Arial" charset="0"/>
                <a:ea typeface="+mn-ea"/>
                <a:cs typeface="+mn-cs"/>
              </a:rPr>
              <a:t> change during </a:t>
            </a:r>
            <a:r>
              <a:rPr lang="en-GB" sz="1200" b="0" i="0" kern="1200" baseline="0" dirty="0" err="1" smtClean="0">
                <a:solidFill>
                  <a:schemeClr val="tx1"/>
                </a:solidFill>
                <a:effectLst/>
                <a:latin typeface="Arial" charset="0"/>
                <a:ea typeface="+mn-ea"/>
                <a:cs typeface="+mn-cs"/>
              </a:rPr>
              <a:t>tweening</a:t>
            </a:r>
            <a:r>
              <a:rPr lang="en-GB" sz="1200" b="0" i="0" kern="1200" dirty="0" smtClean="0">
                <a:solidFill>
                  <a:schemeClr val="tx1"/>
                </a:solidFill>
                <a:effectLst/>
                <a:latin typeface="Arial" charset="0"/>
                <a:ea typeface="+mn-ea"/>
                <a:cs typeface="+mn-cs"/>
              </a:rPr>
              <a:t>. There are a variety of options to choose from but I’ve opted for linear here. And that’s basically it!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1200" b="0" i="0" kern="1200" dirty="0" smtClean="0">
              <a:solidFill>
                <a:schemeClr val="tx1"/>
              </a:solidFill>
              <a:effectLst/>
              <a:latin typeface="Arial"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b="0" i="0" kern="1200" dirty="0" smtClean="0">
                <a:solidFill>
                  <a:schemeClr val="tx1"/>
                </a:solidFill>
                <a:effectLst/>
                <a:latin typeface="Arial" charset="0"/>
                <a:ea typeface="+mn-ea"/>
                <a:cs typeface="+mn-cs"/>
              </a:rPr>
              <a:t>Questions????</a:t>
            </a:r>
          </a:p>
          <a:p>
            <a:pPr marL="171450" indent="-171450">
              <a:buFont typeface="Arial" panose="020B0604020202020204" pitchFamily="34" charset="0"/>
              <a:buChar char="•"/>
            </a:pPr>
            <a:endParaRPr lang="en-GB" baseline="0" dirty="0" smtClean="0"/>
          </a:p>
          <a:p>
            <a:endParaRPr lang="en-GB" baseline="0" dirty="0" smtClean="0"/>
          </a:p>
          <a:p>
            <a:endParaRPr lang="en-GB" baseline="0" dirty="0" smtClean="0"/>
          </a:p>
          <a:p>
            <a:endParaRPr lang="en-GB" baseline="0" dirty="0" smtClean="0"/>
          </a:p>
          <a:p>
            <a:endParaRPr lang="en-GB" dirty="0" smtClean="0"/>
          </a:p>
          <a:p>
            <a:r>
              <a:rPr lang="en-GB" dirty="0" smtClean="0"/>
              <a:t> </a:t>
            </a:r>
          </a:p>
          <a:p>
            <a:r>
              <a:rPr lang="en-GB" dirty="0" smtClean="0"/>
              <a:t>Coming back to the original point, </a:t>
            </a:r>
            <a:r>
              <a:rPr lang="en-GB" baseline="0" dirty="0" smtClean="0"/>
              <a:t>this presentation is about telling </a:t>
            </a:r>
            <a:r>
              <a:rPr lang="en-GB" i="1" baseline="0" dirty="0" smtClean="0"/>
              <a:t>data stories</a:t>
            </a:r>
            <a:r>
              <a:rPr lang="en-GB" i="0" baseline="0" dirty="0" smtClean="0"/>
              <a:t>, as in the data is not the end itself but rather the means to the end. So let’s take an example that’s relevant to the college sector. We know that as with many countries in the western world Scotland’s population is ageing very quickly</a:t>
            </a:r>
            <a:endParaRPr lang="en-GB" dirty="0"/>
          </a:p>
        </p:txBody>
      </p:sp>
      <p:sp>
        <p:nvSpPr>
          <p:cNvPr id="4" name="Slide Number Placeholder 3"/>
          <p:cNvSpPr>
            <a:spLocks noGrp="1"/>
          </p:cNvSpPr>
          <p:nvPr>
            <p:ph type="sldNum" sz="quarter" idx="10"/>
          </p:nvPr>
        </p:nvSpPr>
        <p:spPr/>
        <p:txBody>
          <a:bodyPr/>
          <a:lstStyle/>
          <a:p>
            <a:fld id="{A17375E9-DBAB-474A-828C-8113DC2C5B16}" type="slidenum">
              <a:rPr lang="en-GB" smtClean="0"/>
              <a:pPr/>
              <a:t>6</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Moving</a:t>
            </a:r>
            <a:r>
              <a:rPr lang="en-GB" baseline="0" dirty="0" smtClean="0"/>
              <a:t> right along, here is our frame from 1999. In that graph we had quite a long time series, but the same code applied to a shorter time series made it appear quite choppy, so what I’ve done is prepare the same graph from 2000 until the present day. In the animate call there are all sorts of customising you can do, and in order to optimally smooth things out I’ve found that the best way is to time how long your gif is, and then make sure the product of your frame rate and your duration is broadly equivalent to the number of frames in the gif –  there doesn’t appear to be any hard and fast rule but this is what has worked for me. The only trade off is that the more you fiddle with it the longer it takes to render, the last slide took about 40 seconds and one took about 2.5 mins so, your mileage may vary. </a:t>
            </a:r>
          </a:p>
          <a:p>
            <a:endParaRPr lang="en-GB" baseline="0" dirty="0" smtClean="0"/>
          </a:p>
          <a:p>
            <a:r>
              <a:rPr lang="en-GB" baseline="0" dirty="0" smtClean="0"/>
              <a:t>You may be thinking this gif doesn’t look any smoother than the last one but that’s because </a:t>
            </a:r>
            <a:r>
              <a:rPr lang="en-GB" baseline="0" dirty="0" err="1" smtClean="0"/>
              <a:t>powerpoint</a:t>
            </a:r>
            <a:r>
              <a:rPr lang="en-GB" baseline="0" dirty="0" smtClean="0"/>
              <a:t> doesn’t render embedded gifs very well, especially with enhanced framerates. If we look at it in the browser it does improve somewhat</a:t>
            </a:r>
          </a:p>
        </p:txBody>
      </p:sp>
      <p:sp>
        <p:nvSpPr>
          <p:cNvPr id="4" name="Slide Number Placeholder 3"/>
          <p:cNvSpPr>
            <a:spLocks noGrp="1"/>
          </p:cNvSpPr>
          <p:nvPr>
            <p:ph type="sldNum" sz="quarter" idx="10"/>
          </p:nvPr>
        </p:nvSpPr>
        <p:spPr/>
        <p:txBody>
          <a:bodyPr/>
          <a:lstStyle/>
          <a:p>
            <a:fld id="{A17375E9-DBAB-474A-828C-8113DC2C5B16}" type="slidenum">
              <a:rPr lang="en-GB" smtClean="0"/>
              <a:pPr/>
              <a:t>7</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 let’s bring this back to the original theme – having a picture that moves is awesome but what is the underlying story that this data is telling? Well most obviously it’s that the population is ageing dramatically. Here are the same figures faceted in 1980, 2000 and 2018. We can see that it looks much more like a pyramid in 1980.  Of course this isn’t new, this is a phenomenon happening all over the western world and this is certainly the case in Scotland.</a:t>
            </a:r>
          </a:p>
          <a:p>
            <a:endParaRPr lang="en-GB" baseline="0" dirty="0" smtClean="0"/>
          </a:p>
          <a:p>
            <a:r>
              <a:rPr lang="en-GB" baseline="0" dirty="0" smtClean="0"/>
              <a:t>This has serious implications for Scotland’s colleges because not only is Scotland aging but the bottom is falling out of its population, and this is especially the case for the youngest. Now this obviously has important implications for colleges because who do you think their target demographic group is? Let’s take a look at this relationship a little bit closer</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A17375E9-DBAB-474A-828C-8113DC2C5B16}" type="slidenum">
              <a:rPr lang="en-GB" smtClean="0"/>
              <a:pPr/>
              <a:t>8</a:t>
            </a:fld>
            <a:endParaRPr lang="en-GB"/>
          </a:p>
        </p:txBody>
      </p:sp>
    </p:spTree>
    <p:extLst>
      <p:ext uri="{BB962C8B-B14F-4D97-AF65-F5344CB8AC3E}">
        <p14:creationId xmlns:p14="http://schemas.microsoft.com/office/powerpoint/2010/main" val="268848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Using the same data as before this chart shows 15-24 year olds in Scotland as a proportion of the population. We’ll discuss the implications of this in a moment but first let’s have a look at what’s going on behind the scenes</a:t>
            </a:r>
          </a:p>
          <a:p>
            <a:pPr marL="171450" indent="-171450">
              <a:buFont typeface="Arial" panose="020B0604020202020204" pitchFamily="34" charset="0"/>
              <a:buChar char="•"/>
            </a:pPr>
            <a:r>
              <a:rPr lang="en-GB" baseline="0" dirty="0" smtClean="0"/>
              <a:t>After my </a:t>
            </a:r>
            <a:r>
              <a:rPr lang="en-GB" baseline="0" dirty="0" err="1" smtClean="0"/>
              <a:t>ggplot</a:t>
            </a:r>
            <a:r>
              <a:rPr lang="en-GB" baseline="0" dirty="0" smtClean="0"/>
              <a:t> code I’ve inserted a </a:t>
            </a:r>
            <a:r>
              <a:rPr lang="en-GB" baseline="0" dirty="0" err="1" smtClean="0"/>
              <a:t>transition_states</a:t>
            </a:r>
            <a:r>
              <a:rPr lang="en-GB" baseline="0" dirty="0" smtClean="0"/>
              <a:t> call. Now you’ll probably remember that this is quite similar to the </a:t>
            </a:r>
            <a:r>
              <a:rPr lang="en-GB" baseline="0" dirty="0" err="1" smtClean="0"/>
              <a:t>transition_time</a:t>
            </a:r>
            <a:r>
              <a:rPr lang="en-GB" baseline="0" dirty="0" smtClean="0"/>
              <a:t> call that was used in the last graph. The difference is that </a:t>
            </a:r>
            <a:r>
              <a:rPr lang="en-GB" baseline="0" dirty="0" err="1" smtClean="0"/>
              <a:t>transition_time</a:t>
            </a:r>
            <a:r>
              <a:rPr lang="en-GB" baseline="0" dirty="0" smtClean="0"/>
              <a:t> is suitable for a data where the states represent specific points in time and will correspond with the actual time difference between points. Whereas transition states is almost like the </a:t>
            </a:r>
            <a:r>
              <a:rPr lang="en-GB" baseline="0" dirty="0" err="1" smtClean="0"/>
              <a:t>facet_wrap</a:t>
            </a:r>
            <a:r>
              <a:rPr lang="en-GB" baseline="0" dirty="0" smtClean="0"/>
              <a:t> call but in gif </a:t>
            </a:r>
            <a:r>
              <a:rPr lang="en-GB" baseline="0" dirty="0" smtClean="0"/>
              <a:t>format, basically it splits data into </a:t>
            </a:r>
            <a:r>
              <a:rPr lang="en-GB" sz="1200" b="0" i="0" kern="1200" dirty="0" smtClean="0">
                <a:solidFill>
                  <a:schemeClr val="tx1"/>
                </a:solidFill>
                <a:effectLst/>
                <a:latin typeface="Arial" charset="0"/>
                <a:ea typeface="+mn-ea"/>
                <a:cs typeface="+mn-cs"/>
              </a:rPr>
              <a:t>multiple states based on the levels in a given variable, in this case year</a:t>
            </a:r>
            <a:r>
              <a:rPr lang="en-GB" baseline="0" dirty="0" smtClean="0"/>
              <a:t>. </a:t>
            </a:r>
            <a:r>
              <a:rPr lang="en-GB" baseline="0" dirty="0" smtClean="0"/>
              <a:t>I used that here because you can see that I’ve got one data point that is not like the other</a:t>
            </a:r>
          </a:p>
          <a:p>
            <a:pPr marL="171450" indent="-171450">
              <a:buFont typeface="Arial" panose="020B0604020202020204" pitchFamily="34" charset="0"/>
              <a:buChar char="•"/>
            </a:pPr>
            <a:r>
              <a:rPr lang="en-GB" baseline="0" dirty="0" smtClean="0"/>
              <a:t>The second is </a:t>
            </a:r>
            <a:r>
              <a:rPr lang="en-GB" baseline="0" dirty="0" err="1" smtClean="0"/>
              <a:t>shadow_mark</a:t>
            </a:r>
            <a:r>
              <a:rPr lang="en-GB" baseline="0" dirty="0" smtClean="0"/>
              <a:t>, which stylises the raw data, you can see I’ve added a black outline because I used the </a:t>
            </a:r>
            <a:r>
              <a:rPr lang="en-GB" baseline="0" dirty="0" err="1" smtClean="0"/>
              <a:t>scale_fill_distiller</a:t>
            </a:r>
            <a:r>
              <a:rPr lang="en-GB" baseline="0" dirty="0" smtClean="0"/>
              <a:t> call for colours, and as the years go by the bars get slightly harder to see</a:t>
            </a:r>
          </a:p>
          <a:p>
            <a:pPr marL="171450" indent="-171450">
              <a:buFont typeface="Arial" panose="020B0604020202020204" pitchFamily="34" charset="0"/>
              <a:buChar char="•"/>
            </a:pPr>
            <a:r>
              <a:rPr lang="en-GB" baseline="0" dirty="0" smtClean="0"/>
              <a:t>The final call is </a:t>
            </a:r>
            <a:r>
              <a:rPr lang="en-GB" baseline="0" dirty="0" err="1" smtClean="0"/>
              <a:t>enter_grow</a:t>
            </a:r>
            <a:r>
              <a:rPr lang="en-GB" baseline="0" dirty="0" smtClean="0"/>
              <a:t>. Enter and exit functions control what happens when data does not persist during a tween </a:t>
            </a:r>
            <a:r>
              <a:rPr lang="en-GB" baseline="0" dirty="0" smtClean="0"/>
              <a:t>– As </a:t>
            </a:r>
            <a:r>
              <a:rPr lang="en-GB" baseline="0" dirty="0" smtClean="0"/>
              <a:t>the name suggests, this makes elements gradually grow into existence, but there are so many different variations on what you can do with this</a:t>
            </a:r>
          </a:p>
        </p:txBody>
      </p:sp>
      <p:sp>
        <p:nvSpPr>
          <p:cNvPr id="4" name="Slide Number Placeholder 3"/>
          <p:cNvSpPr>
            <a:spLocks noGrp="1"/>
          </p:cNvSpPr>
          <p:nvPr>
            <p:ph type="sldNum" sz="quarter" idx="10"/>
          </p:nvPr>
        </p:nvSpPr>
        <p:spPr/>
        <p:txBody>
          <a:bodyPr/>
          <a:lstStyle/>
          <a:p>
            <a:fld id="{A17375E9-DBAB-474A-828C-8113DC2C5B16}" type="slidenum">
              <a:rPr lang="en-GB" smtClean="0"/>
              <a:pPr/>
              <a:t>9</a:t>
            </a:fld>
            <a:endParaRPr lang="en-GB"/>
          </a:p>
        </p:txBody>
      </p:sp>
    </p:spTree>
    <p:extLst>
      <p:ext uri="{BB962C8B-B14F-4D97-AF65-F5344CB8AC3E}">
        <p14:creationId xmlns:p14="http://schemas.microsoft.com/office/powerpoint/2010/main" val="26884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6190" y="5025712"/>
            <a:ext cx="8706048" cy="523220"/>
          </a:xfrm>
        </p:spPr>
        <p:txBody>
          <a:bodyPr/>
          <a:lstStyle/>
          <a:p>
            <a:r>
              <a:rPr lang="en-US" smtClean="0"/>
              <a:t>Click to edit Master title style</a:t>
            </a:r>
            <a:endParaRPr lang="en-GB"/>
          </a:p>
        </p:txBody>
      </p:sp>
      <p:sp>
        <p:nvSpPr>
          <p:cNvPr id="4" name="Picture Placeholder 2"/>
          <p:cNvSpPr>
            <a:spLocks noGrp="1"/>
          </p:cNvSpPr>
          <p:nvPr>
            <p:ph type="pic" idx="1"/>
          </p:nvPr>
        </p:nvSpPr>
        <p:spPr>
          <a:xfrm>
            <a:off x="225286" y="1709530"/>
            <a:ext cx="8706679" cy="3856383"/>
          </a:xfrm>
        </p:spPr>
        <p:txBody>
          <a:bodyPr/>
          <a:lstStyle>
            <a:lvl1pPr marL="0" indent="0">
              <a:buNone/>
              <a:defRPr sz="1600">
                <a:solidFill>
                  <a:schemeClr val="bg1">
                    <a:lumMod val="40000"/>
                    <a:lumOff val="6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Tree>
    <p:extLst>
      <p:ext uri="{BB962C8B-B14F-4D97-AF65-F5344CB8AC3E}">
        <p14:creationId xmlns:p14="http://schemas.microsoft.com/office/powerpoint/2010/main" val="12820295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792" y="2367930"/>
            <a:ext cx="8640417" cy="1151084"/>
          </a:xfrm>
        </p:spPr>
        <p:txBody>
          <a:bodyPr/>
          <a:lstStyle>
            <a:lvl1pPr>
              <a:buClr>
                <a:schemeClr val="bg1"/>
              </a:buClr>
              <a:buSzPct val="100000"/>
              <a:defRPr>
                <a:solidFill>
                  <a:schemeClr val="bg1"/>
                </a:solidFill>
              </a:defRPr>
            </a:lvl1pPr>
            <a:lvl2pPr>
              <a:defRPr>
                <a:solidFill>
                  <a:schemeClr val="bg1"/>
                </a:solidFill>
              </a:defRPr>
            </a:lvl2pPr>
            <a:lvl3pPr>
              <a:buClr>
                <a:schemeClr val="bg1"/>
              </a:buClr>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Rectangle 2"/>
          <p:cNvSpPr>
            <a:spLocks noGrp="1" noChangeArrowheads="1"/>
          </p:cNvSpPr>
          <p:nvPr>
            <p:ph type="title"/>
          </p:nvPr>
        </p:nvSpPr>
        <p:spPr bwMode="auto">
          <a:xfrm>
            <a:off x="238539" y="1721539"/>
            <a:ext cx="8653670" cy="523220"/>
          </a:xfrm>
          <a:prstGeom prst="rect">
            <a:avLst/>
          </a:prstGeom>
          <a:solidFill>
            <a:srgbClr val="FFFFFF">
              <a:alpha val="41961"/>
            </a:srgbClr>
          </a:solidFill>
          <a:ln>
            <a:noFill/>
          </a:ln>
          <a:effectLst/>
          <a:extLst/>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endParaRPr lang="en-GB" dirty="0" smtClean="0"/>
          </a:p>
        </p:txBody>
      </p:sp>
    </p:spTree>
    <p:extLst>
      <p:ext uri="{BB962C8B-B14F-4D97-AF65-F5344CB8AC3E}">
        <p14:creationId xmlns:p14="http://schemas.microsoft.com/office/powerpoint/2010/main" val="11619264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Content Placeholder 3"/>
          <p:cNvSpPr>
            <a:spLocks noGrp="1"/>
          </p:cNvSpPr>
          <p:nvPr>
            <p:ph sz="half" idx="2"/>
          </p:nvPr>
        </p:nvSpPr>
        <p:spPr>
          <a:xfrm>
            <a:off x="251791" y="2333899"/>
            <a:ext cx="4245597" cy="32055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Content Placeholder 5"/>
          <p:cNvSpPr>
            <a:spLocks noGrp="1"/>
          </p:cNvSpPr>
          <p:nvPr>
            <p:ph sz="quarter" idx="4"/>
          </p:nvPr>
        </p:nvSpPr>
        <p:spPr>
          <a:xfrm>
            <a:off x="4645025" y="2333899"/>
            <a:ext cx="4260436" cy="32055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7008770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1" y="1093186"/>
            <a:ext cx="8692124" cy="482522"/>
          </a:xfrm>
          <a:solidFill>
            <a:srgbClr val="FFFFFF">
              <a:alpha val="62000"/>
            </a:srgbClr>
          </a:solidFill>
        </p:spPr>
        <p:txBody>
          <a:bodyPr/>
          <a:lstStyle>
            <a:lvl1pPr algn="r">
              <a:defRPr/>
            </a:lvl1pPr>
          </a:lstStyle>
          <a:p>
            <a:r>
              <a:rPr lang="en-US" smtClean="0"/>
              <a:t>Click to edit Master title style</a:t>
            </a:r>
            <a:endParaRPr lang="en-GB" dirty="0"/>
          </a:p>
        </p:txBody>
      </p:sp>
      <p:sp>
        <p:nvSpPr>
          <p:cNvPr id="3" name="Text Placeholder 2"/>
          <p:cNvSpPr>
            <a:spLocks noGrp="1"/>
          </p:cNvSpPr>
          <p:nvPr>
            <p:ph type="body" idx="1"/>
          </p:nvPr>
        </p:nvSpPr>
        <p:spPr>
          <a:xfrm>
            <a:off x="238539" y="1720641"/>
            <a:ext cx="4258849" cy="51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1791" y="2333899"/>
            <a:ext cx="4245597" cy="32055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5" y="1720641"/>
            <a:ext cx="4247184" cy="51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33899"/>
            <a:ext cx="4260436" cy="32055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7024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5993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8296" y="5168346"/>
            <a:ext cx="8587409" cy="371268"/>
          </a:xfrm>
        </p:spPr>
        <p:txBody>
          <a:bodyPr anchor="b"/>
          <a:lstStyle>
            <a:lvl1pPr algn="l">
              <a:defRPr sz="2000" b="1"/>
            </a:lvl1pPr>
          </a:lstStyle>
          <a:p>
            <a:r>
              <a:rPr lang="en-US" smtClean="0"/>
              <a:t>Click to edit Master title style</a:t>
            </a:r>
            <a:endParaRPr lang="en-GB" dirty="0"/>
          </a:p>
        </p:txBody>
      </p:sp>
      <p:sp>
        <p:nvSpPr>
          <p:cNvPr id="3" name="Picture Placeholder 2"/>
          <p:cNvSpPr>
            <a:spLocks noGrp="1"/>
          </p:cNvSpPr>
          <p:nvPr>
            <p:ph type="pic" idx="1"/>
          </p:nvPr>
        </p:nvSpPr>
        <p:spPr>
          <a:xfrm>
            <a:off x="278296" y="1762539"/>
            <a:ext cx="8587409" cy="3379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Tree>
    <p:extLst>
      <p:ext uri="{BB962C8B-B14F-4D97-AF65-F5344CB8AC3E}">
        <p14:creationId xmlns:p14="http://schemas.microsoft.com/office/powerpoint/2010/main" val="4153283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204003" y="1683071"/>
            <a:ext cx="8735995" cy="3909346"/>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endParaRPr lang="en-GB">
              <a:ln>
                <a:noFill/>
              </a:ln>
            </a:endParaRPr>
          </a:p>
        </p:txBody>
      </p:sp>
      <p:sp>
        <p:nvSpPr>
          <p:cNvPr id="1026" name="Rectangle 2"/>
          <p:cNvSpPr>
            <a:spLocks noGrp="1" noChangeArrowheads="1"/>
          </p:cNvSpPr>
          <p:nvPr>
            <p:ph type="title"/>
          </p:nvPr>
        </p:nvSpPr>
        <p:spPr bwMode="auto">
          <a:xfrm>
            <a:off x="254401" y="1721539"/>
            <a:ext cx="8635198" cy="523220"/>
          </a:xfrm>
          <a:prstGeom prst="rect">
            <a:avLst/>
          </a:prstGeom>
          <a:solidFill>
            <a:srgbClr val="FFFFFF">
              <a:alpha val="40000"/>
            </a:srgbClr>
          </a:solidFill>
          <a:ln>
            <a:noFill/>
          </a:ln>
          <a:effectLst/>
          <a:extLst/>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endParaRPr lang="en-GB" dirty="0" smtClean="0"/>
          </a:p>
        </p:txBody>
      </p:sp>
      <p:sp>
        <p:nvSpPr>
          <p:cNvPr id="1027" name="Rectangle 3"/>
          <p:cNvSpPr>
            <a:spLocks noGrp="1" noChangeArrowheads="1"/>
          </p:cNvSpPr>
          <p:nvPr>
            <p:ph type="body" idx="1"/>
          </p:nvPr>
        </p:nvSpPr>
        <p:spPr bwMode="auto">
          <a:xfrm>
            <a:off x="249839" y="2367930"/>
            <a:ext cx="8644322" cy="115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3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07717" y="5857442"/>
            <a:ext cx="2248714" cy="79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32" y="188857"/>
            <a:ext cx="8728026" cy="1401847"/>
          </a:xfrm>
          <a:prstGeom prst="rect">
            <a:avLst/>
          </a:prstGeom>
        </p:spPr>
      </p:pic>
      <p:pic>
        <p:nvPicPr>
          <p:cNvPr id="7"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704662" y="5857442"/>
            <a:ext cx="3235333"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54838"/>
      </p:ext>
    </p:extLst>
  </p:cSld>
  <p:clrMap bg1="dk2" tx1="lt1" bg2="dk1" tx2="lt2" accent1="accent1" accent2="accent2" accent3="accent3" accent4="accent4" accent5="accent5" accent6="accent6" hlink="hlink" folHlink="folHlink"/>
  <p:sldLayoutIdLst>
    <p:sldLayoutId id="2147483666" r:id="rId1"/>
    <p:sldLayoutId id="2147483662" r:id="rId2"/>
    <p:sldLayoutId id="2147483664" r:id="rId3"/>
    <p:sldLayoutId id="2147483665" r:id="rId4"/>
    <p:sldLayoutId id="2147483667" r:id="rId5"/>
    <p:sldLayoutId id="2147483669" r:id="rId6"/>
  </p:sldLayoutIdLst>
  <p:timing>
    <p:tnLst>
      <p:par>
        <p:cTn id="1" dur="indefinite" restart="never" nodeType="tmRoot"/>
      </p:par>
    </p:tnLst>
  </p:timing>
  <p:txStyles>
    <p:titleStyle>
      <a:lvl1pPr algn="l" rtl="0" eaLnBrk="1" fontAlgn="base" hangingPunct="1">
        <a:spcBef>
          <a:spcPct val="0"/>
        </a:spcBef>
        <a:spcAft>
          <a:spcPct val="0"/>
        </a:spcAft>
        <a:defRPr sz="2800" b="1">
          <a:solidFill>
            <a:schemeClr val="bg1">
              <a:lumMod val="75000"/>
            </a:schemeClr>
          </a:solidFill>
          <a:latin typeface="+mj-lt"/>
          <a:ea typeface="+mj-ea"/>
          <a:cs typeface="+mj-cs"/>
        </a:defRPr>
      </a:lvl1pPr>
      <a:lvl2pPr algn="l" rtl="0" eaLnBrk="1" fontAlgn="base" hangingPunct="1">
        <a:spcBef>
          <a:spcPct val="0"/>
        </a:spcBef>
        <a:spcAft>
          <a:spcPct val="0"/>
        </a:spcAft>
        <a:defRPr sz="3200" b="1">
          <a:solidFill>
            <a:schemeClr val="tx2"/>
          </a:solidFill>
          <a:latin typeface="Garamond" pitchFamily="18" charset="0"/>
        </a:defRPr>
      </a:lvl2pPr>
      <a:lvl3pPr algn="l" rtl="0" eaLnBrk="1" fontAlgn="base" hangingPunct="1">
        <a:spcBef>
          <a:spcPct val="0"/>
        </a:spcBef>
        <a:spcAft>
          <a:spcPct val="0"/>
        </a:spcAft>
        <a:defRPr sz="3200" b="1">
          <a:solidFill>
            <a:schemeClr val="tx2"/>
          </a:solidFill>
          <a:latin typeface="Garamond" pitchFamily="18" charset="0"/>
        </a:defRPr>
      </a:lvl3pPr>
      <a:lvl4pPr algn="l" rtl="0" eaLnBrk="1" fontAlgn="base" hangingPunct="1">
        <a:spcBef>
          <a:spcPct val="0"/>
        </a:spcBef>
        <a:spcAft>
          <a:spcPct val="0"/>
        </a:spcAft>
        <a:defRPr sz="3200" b="1">
          <a:solidFill>
            <a:schemeClr val="tx2"/>
          </a:solidFill>
          <a:latin typeface="Garamond" pitchFamily="18" charset="0"/>
        </a:defRPr>
      </a:lvl4pPr>
      <a:lvl5pPr algn="l" rtl="0" eaLnBrk="1" fontAlgn="base" hangingPunct="1">
        <a:spcBef>
          <a:spcPct val="0"/>
        </a:spcBef>
        <a:spcAft>
          <a:spcPct val="0"/>
        </a:spcAft>
        <a:defRPr sz="3200" b="1">
          <a:solidFill>
            <a:schemeClr val="tx2"/>
          </a:solidFill>
          <a:latin typeface="Garamond" pitchFamily="18" charset="0"/>
        </a:defRPr>
      </a:lvl5pPr>
      <a:lvl6pPr marL="457200" algn="l" rtl="0" eaLnBrk="1" fontAlgn="base" hangingPunct="1">
        <a:spcBef>
          <a:spcPct val="0"/>
        </a:spcBef>
        <a:spcAft>
          <a:spcPct val="0"/>
        </a:spcAft>
        <a:defRPr sz="3200" b="1">
          <a:solidFill>
            <a:schemeClr val="tx2"/>
          </a:solidFill>
          <a:latin typeface="Garamond" pitchFamily="18" charset="0"/>
        </a:defRPr>
      </a:lvl6pPr>
      <a:lvl7pPr marL="914400" algn="l" rtl="0" eaLnBrk="1" fontAlgn="base" hangingPunct="1">
        <a:spcBef>
          <a:spcPct val="0"/>
        </a:spcBef>
        <a:spcAft>
          <a:spcPct val="0"/>
        </a:spcAft>
        <a:defRPr sz="3200" b="1">
          <a:solidFill>
            <a:schemeClr val="tx2"/>
          </a:solidFill>
          <a:latin typeface="Garamond" pitchFamily="18" charset="0"/>
        </a:defRPr>
      </a:lvl7pPr>
      <a:lvl8pPr marL="1371600" algn="l" rtl="0" eaLnBrk="1" fontAlgn="base" hangingPunct="1">
        <a:spcBef>
          <a:spcPct val="0"/>
        </a:spcBef>
        <a:spcAft>
          <a:spcPct val="0"/>
        </a:spcAft>
        <a:defRPr sz="3200" b="1">
          <a:solidFill>
            <a:schemeClr val="tx2"/>
          </a:solidFill>
          <a:latin typeface="Garamond" pitchFamily="18" charset="0"/>
        </a:defRPr>
      </a:lvl8pPr>
      <a:lvl9pPr marL="1828800" algn="l" rtl="0" eaLnBrk="1" fontAlgn="base" hangingPunct="1">
        <a:spcBef>
          <a:spcPct val="0"/>
        </a:spcBef>
        <a:spcAft>
          <a:spcPct val="0"/>
        </a:spcAft>
        <a:defRPr sz="3200" b="1">
          <a:solidFill>
            <a:schemeClr val="tx2"/>
          </a:solidFill>
          <a:latin typeface="Garamond" pitchFamily="18" charset="0"/>
        </a:defRPr>
      </a:lvl9pPr>
    </p:titleStyle>
    <p:bodyStyle>
      <a:lvl1pPr marL="342900" indent="-342900" algn="l" rtl="0" eaLnBrk="1" fontAlgn="base" hangingPunct="1">
        <a:lnSpc>
          <a:spcPct val="95000"/>
        </a:lnSpc>
        <a:spcBef>
          <a:spcPct val="20000"/>
        </a:spcBef>
        <a:spcAft>
          <a:spcPct val="0"/>
        </a:spcAft>
        <a:buClr>
          <a:schemeClr val="bg1"/>
        </a:buClr>
        <a:buSzPct val="100000"/>
        <a:buFont typeface="Arial" pitchFamily="34" charset="0"/>
        <a:buChar char="•"/>
        <a:defRPr sz="2400" b="1">
          <a:solidFill>
            <a:schemeClr val="bg1"/>
          </a:solidFill>
          <a:latin typeface="+mn-lt"/>
          <a:ea typeface="+mn-ea"/>
          <a:cs typeface="+mn-cs"/>
        </a:defRPr>
      </a:lvl1pPr>
      <a:lvl2pPr marL="742950" indent="-285750" algn="l" rtl="0" eaLnBrk="1" fontAlgn="base" hangingPunct="1">
        <a:lnSpc>
          <a:spcPct val="95000"/>
        </a:lnSpc>
        <a:spcBef>
          <a:spcPct val="20000"/>
        </a:spcBef>
        <a:spcAft>
          <a:spcPct val="0"/>
        </a:spcAft>
        <a:buSzPct val="100000"/>
        <a:buFont typeface="Arial" pitchFamily="34" charset="0"/>
        <a:buChar char="•"/>
        <a:defRPr sz="2000" b="1">
          <a:solidFill>
            <a:schemeClr val="bg1"/>
          </a:solidFill>
          <a:latin typeface="+mn-lt"/>
        </a:defRPr>
      </a:lvl2pPr>
      <a:lvl3pPr marL="1143000" indent="-228600" algn="l" rtl="0" eaLnBrk="1" fontAlgn="base" hangingPunct="1">
        <a:lnSpc>
          <a:spcPct val="95000"/>
        </a:lnSpc>
        <a:spcBef>
          <a:spcPct val="20000"/>
        </a:spcBef>
        <a:spcAft>
          <a:spcPct val="0"/>
        </a:spcAft>
        <a:buClr>
          <a:schemeClr val="bg1"/>
        </a:buClr>
        <a:buSzPct val="75000"/>
        <a:buFont typeface="Marlett" pitchFamily="2" charset="2"/>
        <a:buChar char=""/>
        <a:defRPr sz="2000" b="1">
          <a:solidFill>
            <a:schemeClr val="bg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90" y="3114496"/>
            <a:ext cx="8706048" cy="1077218"/>
          </a:xfrm>
        </p:spPr>
        <p:txBody>
          <a:bodyPr/>
          <a:lstStyle/>
          <a:p>
            <a:r>
              <a:rPr lang="en-GB" sz="3600" dirty="0" smtClean="0"/>
              <a:t>Telling data stories with </a:t>
            </a:r>
            <a:r>
              <a:rPr lang="en-GB" sz="3600" dirty="0" err="1" smtClean="0"/>
              <a:t>gganimate</a:t>
            </a:r>
            <a:r>
              <a:rPr lang="en-GB" sz="3600" dirty="0" smtClean="0"/>
              <a:t>: </a:t>
            </a:r>
            <a:br>
              <a:rPr lang="en-GB" sz="3600" dirty="0" smtClean="0"/>
            </a:br>
            <a:r>
              <a:rPr lang="en-GB" dirty="0" smtClean="0"/>
              <a:t>the </a:t>
            </a:r>
            <a:r>
              <a:rPr lang="en-GB" dirty="0" err="1" smtClean="0"/>
              <a:t>GIFt</a:t>
            </a:r>
            <a:r>
              <a:rPr lang="en-GB" dirty="0" smtClean="0"/>
              <a:t> that keeps on giving</a:t>
            </a:r>
            <a:endParaRPr lang="en-GB" dirty="0"/>
          </a:p>
        </p:txBody>
      </p:sp>
      <p:sp>
        <p:nvSpPr>
          <p:cNvPr id="4" name="Title 1"/>
          <p:cNvSpPr txBox="1">
            <a:spLocks/>
          </p:cNvSpPr>
          <p:nvPr/>
        </p:nvSpPr>
        <p:spPr bwMode="auto">
          <a:xfrm>
            <a:off x="222070" y="4848567"/>
            <a:ext cx="8706048" cy="707886"/>
          </a:xfrm>
          <a:prstGeom prst="rect">
            <a:avLst/>
          </a:prstGeom>
          <a:solidFill>
            <a:srgbClr val="FFFFFF">
              <a:alpha val="40000"/>
            </a:srgbClr>
          </a:solidFill>
          <a:ln>
            <a:noFill/>
          </a:ln>
          <a:effectLst/>
          <a:extLst/>
        </p:spPr>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chemeClr val="bg1">
                    <a:lumMod val="75000"/>
                  </a:schemeClr>
                </a:solidFill>
                <a:latin typeface="+mj-lt"/>
                <a:ea typeface="+mj-ea"/>
                <a:cs typeface="+mj-cs"/>
              </a:defRPr>
            </a:lvl1pPr>
            <a:lvl2pPr algn="l" rtl="0" eaLnBrk="1" fontAlgn="base" hangingPunct="1">
              <a:spcBef>
                <a:spcPct val="0"/>
              </a:spcBef>
              <a:spcAft>
                <a:spcPct val="0"/>
              </a:spcAft>
              <a:defRPr sz="3200" b="1">
                <a:solidFill>
                  <a:schemeClr val="tx2"/>
                </a:solidFill>
                <a:latin typeface="Garamond" pitchFamily="18" charset="0"/>
              </a:defRPr>
            </a:lvl2pPr>
            <a:lvl3pPr algn="l" rtl="0" eaLnBrk="1" fontAlgn="base" hangingPunct="1">
              <a:spcBef>
                <a:spcPct val="0"/>
              </a:spcBef>
              <a:spcAft>
                <a:spcPct val="0"/>
              </a:spcAft>
              <a:defRPr sz="3200" b="1">
                <a:solidFill>
                  <a:schemeClr val="tx2"/>
                </a:solidFill>
                <a:latin typeface="Garamond" pitchFamily="18" charset="0"/>
              </a:defRPr>
            </a:lvl3pPr>
            <a:lvl4pPr algn="l" rtl="0" eaLnBrk="1" fontAlgn="base" hangingPunct="1">
              <a:spcBef>
                <a:spcPct val="0"/>
              </a:spcBef>
              <a:spcAft>
                <a:spcPct val="0"/>
              </a:spcAft>
              <a:defRPr sz="3200" b="1">
                <a:solidFill>
                  <a:schemeClr val="tx2"/>
                </a:solidFill>
                <a:latin typeface="Garamond" pitchFamily="18" charset="0"/>
              </a:defRPr>
            </a:lvl4pPr>
            <a:lvl5pPr algn="l" rtl="0" eaLnBrk="1" fontAlgn="base" hangingPunct="1">
              <a:spcBef>
                <a:spcPct val="0"/>
              </a:spcBef>
              <a:spcAft>
                <a:spcPct val="0"/>
              </a:spcAft>
              <a:defRPr sz="3200" b="1">
                <a:solidFill>
                  <a:schemeClr val="tx2"/>
                </a:solidFill>
                <a:latin typeface="Garamond" pitchFamily="18" charset="0"/>
              </a:defRPr>
            </a:lvl5pPr>
            <a:lvl6pPr marL="457200" algn="l" rtl="0" eaLnBrk="1" fontAlgn="base" hangingPunct="1">
              <a:spcBef>
                <a:spcPct val="0"/>
              </a:spcBef>
              <a:spcAft>
                <a:spcPct val="0"/>
              </a:spcAft>
              <a:defRPr sz="3200" b="1">
                <a:solidFill>
                  <a:schemeClr val="tx2"/>
                </a:solidFill>
                <a:latin typeface="Garamond" pitchFamily="18" charset="0"/>
              </a:defRPr>
            </a:lvl6pPr>
            <a:lvl7pPr marL="914400" algn="l" rtl="0" eaLnBrk="1" fontAlgn="base" hangingPunct="1">
              <a:spcBef>
                <a:spcPct val="0"/>
              </a:spcBef>
              <a:spcAft>
                <a:spcPct val="0"/>
              </a:spcAft>
              <a:defRPr sz="3200" b="1">
                <a:solidFill>
                  <a:schemeClr val="tx2"/>
                </a:solidFill>
                <a:latin typeface="Garamond" pitchFamily="18" charset="0"/>
              </a:defRPr>
            </a:lvl7pPr>
            <a:lvl8pPr marL="1371600" algn="l" rtl="0" eaLnBrk="1" fontAlgn="base" hangingPunct="1">
              <a:spcBef>
                <a:spcPct val="0"/>
              </a:spcBef>
              <a:spcAft>
                <a:spcPct val="0"/>
              </a:spcAft>
              <a:defRPr sz="3200" b="1">
                <a:solidFill>
                  <a:schemeClr val="tx2"/>
                </a:solidFill>
                <a:latin typeface="Garamond" pitchFamily="18" charset="0"/>
              </a:defRPr>
            </a:lvl8pPr>
            <a:lvl9pPr marL="1828800" algn="l" rtl="0" eaLnBrk="1" fontAlgn="base" hangingPunct="1">
              <a:spcBef>
                <a:spcPct val="0"/>
              </a:spcBef>
              <a:spcAft>
                <a:spcPct val="0"/>
              </a:spcAft>
              <a:defRPr sz="3200" b="1">
                <a:solidFill>
                  <a:schemeClr val="tx2"/>
                </a:solidFill>
                <a:latin typeface="Garamond" pitchFamily="18" charset="0"/>
              </a:defRPr>
            </a:lvl9pPr>
          </a:lstStyle>
          <a:p>
            <a:r>
              <a:rPr lang="en-GB" sz="2000" kern="0" dirty="0" smtClean="0"/>
              <a:t>Joshua Bird</a:t>
            </a:r>
          </a:p>
          <a:p>
            <a:r>
              <a:rPr lang="en-GB" sz="2000" kern="0" dirty="0" smtClean="0"/>
              <a:t>Senior Policy/Analysis Officer</a:t>
            </a:r>
            <a:endParaRPr lang="en-GB" sz="2000" kern="0" dirty="0"/>
          </a:p>
        </p:txBody>
      </p:sp>
    </p:spTree>
    <p:extLst>
      <p:ext uri="{BB962C8B-B14F-4D97-AF65-F5344CB8AC3E}">
        <p14:creationId xmlns:p14="http://schemas.microsoft.com/office/powerpoint/2010/main" val="447313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Performance Measurement &amp; Analysis\Josh\Misc\EdinbR\popbu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31283"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306" y="75694"/>
            <a:ext cx="9050694" cy="5940088"/>
          </a:xfrm>
          <a:prstGeom prst="rect">
            <a:avLst/>
          </a:prstGeom>
          <a:noFill/>
        </p:spPr>
        <p:txBody>
          <a:bodyPr wrap="square" rtlCol="0">
            <a:spAutoFit/>
          </a:bodyPr>
          <a:lstStyle/>
          <a:p>
            <a:r>
              <a:rPr lang="en-GB" dirty="0" err="1"/>
              <a:t>pop_select</a:t>
            </a:r>
            <a:r>
              <a:rPr lang="en-GB" dirty="0"/>
              <a:t> &lt;- </a:t>
            </a:r>
            <a:r>
              <a:rPr lang="en-GB" dirty="0" err="1"/>
              <a:t>ggplot</a:t>
            </a:r>
            <a:r>
              <a:rPr lang="en-GB" dirty="0"/>
              <a:t>(data = </a:t>
            </a:r>
            <a:r>
              <a:rPr lang="en-GB" dirty="0" err="1"/>
              <a:t>popdata_final</a:t>
            </a:r>
            <a:r>
              <a:rPr lang="en-GB" dirty="0"/>
              <a:t>, </a:t>
            </a:r>
            <a:r>
              <a:rPr lang="en-GB" dirty="0" err="1"/>
              <a:t>aes</a:t>
            </a:r>
            <a:r>
              <a:rPr lang="en-GB" dirty="0"/>
              <a:t>(x=Year, y = total, fill = total)) +</a:t>
            </a:r>
          </a:p>
          <a:p>
            <a:r>
              <a:rPr lang="en-GB" dirty="0"/>
              <a:t>  </a:t>
            </a:r>
            <a:r>
              <a:rPr lang="en-GB" dirty="0" err="1"/>
              <a:t>geom_bar</a:t>
            </a:r>
            <a:r>
              <a:rPr lang="en-GB" dirty="0"/>
              <a:t>(stat="identity") +</a:t>
            </a:r>
          </a:p>
          <a:p>
            <a:r>
              <a:rPr lang="en-GB" dirty="0"/>
              <a:t>  labs(title = "15-24 year-olds as a proportion of the Scottish population, 1980-2040", x </a:t>
            </a:r>
            <a:r>
              <a:rPr lang="en-GB" dirty="0" smtClean="0"/>
              <a:t>	= </a:t>
            </a:r>
            <a:r>
              <a:rPr lang="en-GB" dirty="0"/>
              <a:t>"%") +</a:t>
            </a:r>
          </a:p>
          <a:p>
            <a:r>
              <a:rPr lang="en-GB" dirty="0"/>
              <a:t>  </a:t>
            </a:r>
            <a:r>
              <a:rPr lang="en-GB" dirty="0" err="1"/>
              <a:t>coord_flip</a:t>
            </a:r>
            <a:r>
              <a:rPr lang="en-GB" dirty="0"/>
              <a:t>() +</a:t>
            </a:r>
          </a:p>
          <a:p>
            <a:r>
              <a:rPr lang="en-GB" dirty="0"/>
              <a:t>  </a:t>
            </a:r>
            <a:r>
              <a:rPr lang="en-GB" dirty="0" err="1"/>
              <a:t>geom_text</a:t>
            </a:r>
            <a:r>
              <a:rPr lang="en-GB" dirty="0"/>
              <a:t>(</a:t>
            </a:r>
            <a:r>
              <a:rPr lang="en-GB" dirty="0" err="1"/>
              <a:t>aes</a:t>
            </a:r>
            <a:r>
              <a:rPr lang="en-GB" dirty="0"/>
              <a:t>(label = </a:t>
            </a:r>
            <a:r>
              <a:rPr lang="en-GB" dirty="0" err="1"/>
              <a:t>ifelse</a:t>
            </a:r>
            <a:r>
              <a:rPr lang="en-GB" dirty="0"/>
              <a:t>(Year %in% c(1980, 2018, 2040), paste0(total, '%'), "")), </a:t>
            </a:r>
            <a:r>
              <a:rPr lang="en-GB" dirty="0" smtClean="0"/>
              <a:t>	</a:t>
            </a:r>
            <a:r>
              <a:rPr lang="en-GB" dirty="0" err="1" smtClean="0"/>
              <a:t>hjust</a:t>
            </a:r>
            <a:r>
              <a:rPr lang="en-GB" dirty="0" smtClean="0"/>
              <a:t> </a:t>
            </a:r>
            <a:r>
              <a:rPr lang="en-GB" dirty="0"/>
              <a:t>= 3) +</a:t>
            </a:r>
          </a:p>
          <a:p>
            <a:r>
              <a:rPr lang="en-GB" dirty="0"/>
              <a:t>  </a:t>
            </a:r>
            <a:r>
              <a:rPr lang="en-GB" dirty="0" err="1"/>
              <a:t>scale_fill_distiller</a:t>
            </a:r>
            <a:r>
              <a:rPr lang="en-GB" dirty="0"/>
              <a:t>(palette = "Purples", direction = 1) +</a:t>
            </a:r>
          </a:p>
          <a:p>
            <a:r>
              <a:rPr lang="en-GB" dirty="0"/>
              <a:t>  </a:t>
            </a:r>
            <a:r>
              <a:rPr lang="en-GB" dirty="0" err="1"/>
              <a:t>theme_minimal</a:t>
            </a:r>
            <a:r>
              <a:rPr lang="en-GB" dirty="0"/>
              <a:t>() +</a:t>
            </a:r>
          </a:p>
          <a:p>
            <a:r>
              <a:rPr lang="en-GB" dirty="0"/>
              <a:t>  theme(</a:t>
            </a:r>
            <a:r>
              <a:rPr lang="en-GB" dirty="0" err="1"/>
              <a:t>plot.title</a:t>
            </a:r>
            <a:r>
              <a:rPr lang="en-GB" dirty="0"/>
              <a:t> = </a:t>
            </a:r>
            <a:r>
              <a:rPr lang="en-GB" dirty="0" err="1"/>
              <a:t>element_text</a:t>
            </a:r>
            <a:r>
              <a:rPr lang="en-GB" dirty="0"/>
              <a:t>(size = 20),</a:t>
            </a:r>
          </a:p>
          <a:p>
            <a:r>
              <a:rPr lang="en-GB" dirty="0"/>
              <a:t>        </a:t>
            </a:r>
            <a:r>
              <a:rPr lang="en-GB" dirty="0" err="1"/>
              <a:t>legend.position</a:t>
            </a:r>
            <a:r>
              <a:rPr lang="en-GB" dirty="0"/>
              <a:t> = "none",</a:t>
            </a:r>
          </a:p>
          <a:p>
            <a:r>
              <a:rPr lang="en-GB" dirty="0"/>
              <a:t>        </a:t>
            </a:r>
            <a:r>
              <a:rPr lang="en-GB" dirty="0" err="1"/>
              <a:t>axis.text</a:t>
            </a:r>
            <a:r>
              <a:rPr lang="en-GB" dirty="0"/>
              <a:t> = </a:t>
            </a:r>
            <a:r>
              <a:rPr lang="en-GB" dirty="0" err="1"/>
              <a:t>element_text</a:t>
            </a:r>
            <a:r>
              <a:rPr lang="en-GB" dirty="0"/>
              <a:t>(size = 12.5,</a:t>
            </a:r>
          </a:p>
          <a:p>
            <a:r>
              <a:rPr lang="en-GB" dirty="0"/>
              <a:t>                                 </a:t>
            </a:r>
            <a:r>
              <a:rPr lang="en-GB" dirty="0" err="1"/>
              <a:t>color</a:t>
            </a:r>
            <a:r>
              <a:rPr lang="en-GB" dirty="0"/>
              <a:t> = 'black'),</a:t>
            </a:r>
          </a:p>
          <a:p>
            <a:r>
              <a:rPr lang="en-GB" dirty="0"/>
              <a:t>        </a:t>
            </a:r>
            <a:r>
              <a:rPr lang="en-GB" dirty="0" err="1"/>
              <a:t>axis.title</a:t>
            </a:r>
            <a:r>
              <a:rPr lang="en-GB" dirty="0"/>
              <a:t> = </a:t>
            </a:r>
            <a:r>
              <a:rPr lang="en-GB" dirty="0" err="1"/>
              <a:t>element_text</a:t>
            </a:r>
            <a:r>
              <a:rPr lang="en-GB" dirty="0"/>
              <a:t>(size = 15),</a:t>
            </a:r>
          </a:p>
          <a:p>
            <a:r>
              <a:rPr lang="en-GB" dirty="0"/>
              <a:t>        </a:t>
            </a:r>
            <a:r>
              <a:rPr lang="en-GB" dirty="0" err="1"/>
              <a:t>strip.text</a:t>
            </a:r>
            <a:r>
              <a:rPr lang="en-GB" dirty="0"/>
              <a:t> = </a:t>
            </a:r>
            <a:r>
              <a:rPr lang="en-GB" dirty="0" err="1"/>
              <a:t>element_text</a:t>
            </a:r>
            <a:r>
              <a:rPr lang="en-GB" dirty="0"/>
              <a:t>(size = 15)) +</a:t>
            </a:r>
          </a:p>
          <a:p>
            <a:r>
              <a:rPr lang="en-GB" dirty="0"/>
              <a:t>  </a:t>
            </a:r>
            <a:r>
              <a:rPr lang="en-GB" dirty="0" err="1"/>
              <a:t>transition_states</a:t>
            </a:r>
            <a:r>
              <a:rPr lang="en-GB" dirty="0"/>
              <a:t>(</a:t>
            </a:r>
            <a:r>
              <a:rPr lang="en-GB" dirty="0" err="1"/>
              <a:t>transtate</a:t>
            </a:r>
            <a:r>
              <a:rPr lang="en-GB" dirty="0"/>
              <a:t>, </a:t>
            </a:r>
            <a:r>
              <a:rPr lang="en-GB" dirty="0" err="1"/>
              <a:t>transition_length</a:t>
            </a:r>
            <a:r>
              <a:rPr lang="en-GB" dirty="0"/>
              <a:t> = 2, </a:t>
            </a:r>
            <a:r>
              <a:rPr lang="en-GB" dirty="0" err="1"/>
              <a:t>state_length</a:t>
            </a:r>
            <a:r>
              <a:rPr lang="en-GB" dirty="0"/>
              <a:t> = 1, wrap = F) +</a:t>
            </a:r>
          </a:p>
          <a:p>
            <a:r>
              <a:rPr lang="en-GB" dirty="0"/>
              <a:t>  </a:t>
            </a:r>
            <a:r>
              <a:rPr lang="en-GB" dirty="0" err="1"/>
              <a:t>shadow_mark</a:t>
            </a:r>
            <a:r>
              <a:rPr lang="en-GB" dirty="0"/>
              <a:t>(colour = 'black') +</a:t>
            </a:r>
          </a:p>
          <a:p>
            <a:r>
              <a:rPr lang="en-GB" dirty="0"/>
              <a:t>  </a:t>
            </a:r>
            <a:r>
              <a:rPr lang="en-GB" dirty="0" err="1"/>
              <a:t>enter_grow</a:t>
            </a:r>
            <a:r>
              <a:rPr lang="en-GB" dirty="0"/>
              <a:t>() +</a:t>
            </a:r>
          </a:p>
          <a:p>
            <a:r>
              <a:rPr lang="en-GB" dirty="0"/>
              <a:t>  </a:t>
            </a:r>
            <a:r>
              <a:rPr lang="en-GB" dirty="0" err="1"/>
              <a:t>view_step</a:t>
            </a:r>
            <a:r>
              <a:rPr lang="en-GB" dirty="0"/>
              <a:t>(</a:t>
            </a:r>
            <a:r>
              <a:rPr lang="en-GB" dirty="0" err="1"/>
              <a:t>pause_length</a:t>
            </a:r>
            <a:r>
              <a:rPr lang="en-GB" dirty="0"/>
              <a:t> = 2, </a:t>
            </a:r>
            <a:r>
              <a:rPr lang="en-GB" dirty="0" err="1"/>
              <a:t>step_length</a:t>
            </a:r>
            <a:r>
              <a:rPr lang="en-GB" dirty="0"/>
              <a:t> = 1, </a:t>
            </a:r>
            <a:r>
              <a:rPr lang="en-GB" dirty="0" err="1"/>
              <a:t>nsteps</a:t>
            </a:r>
            <a:r>
              <a:rPr lang="en-GB" dirty="0"/>
              <a:t> = 2, wrap = F)</a:t>
            </a:r>
          </a:p>
        </p:txBody>
      </p:sp>
      <p:sp>
        <p:nvSpPr>
          <p:cNvPr id="3" name="Oval 2"/>
          <p:cNvSpPr/>
          <p:nvPr/>
        </p:nvSpPr>
        <p:spPr bwMode="auto">
          <a:xfrm>
            <a:off x="37600" y="5685576"/>
            <a:ext cx="214512" cy="2444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
        <p:nvSpPr>
          <p:cNvPr id="6" name="Oval 5"/>
          <p:cNvSpPr/>
          <p:nvPr/>
        </p:nvSpPr>
        <p:spPr bwMode="auto">
          <a:xfrm>
            <a:off x="37600" y="1392725"/>
            <a:ext cx="214512" cy="2444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9237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93306" y="75694"/>
            <a:ext cx="9050694" cy="5940088"/>
          </a:xfrm>
          <a:prstGeom prst="rect">
            <a:avLst/>
          </a:prstGeom>
          <a:noFill/>
        </p:spPr>
        <p:txBody>
          <a:bodyPr wrap="square" rtlCol="0">
            <a:spAutoFit/>
          </a:bodyPr>
          <a:lstStyle/>
          <a:p>
            <a:r>
              <a:rPr lang="en-GB" dirty="0" err="1"/>
              <a:t>pop_select</a:t>
            </a:r>
            <a:r>
              <a:rPr lang="en-GB" dirty="0"/>
              <a:t> &lt;- </a:t>
            </a:r>
            <a:r>
              <a:rPr lang="en-GB" dirty="0" err="1"/>
              <a:t>ggplot</a:t>
            </a:r>
            <a:r>
              <a:rPr lang="en-GB" dirty="0"/>
              <a:t>(data = </a:t>
            </a:r>
            <a:r>
              <a:rPr lang="en-GB" dirty="0" err="1"/>
              <a:t>popdata_final</a:t>
            </a:r>
            <a:r>
              <a:rPr lang="en-GB" dirty="0"/>
              <a:t>, </a:t>
            </a:r>
            <a:r>
              <a:rPr lang="en-GB" dirty="0" err="1" smtClean="0"/>
              <a:t>aes</a:t>
            </a:r>
            <a:r>
              <a:rPr lang="en-GB" dirty="0" smtClean="0"/>
              <a:t>(x=total, </a:t>
            </a:r>
            <a:r>
              <a:rPr lang="en-GB" dirty="0"/>
              <a:t>y = Y</a:t>
            </a:r>
            <a:r>
              <a:rPr lang="en-GB" dirty="0" smtClean="0"/>
              <a:t>ear, </a:t>
            </a:r>
            <a:r>
              <a:rPr lang="en-GB" dirty="0"/>
              <a:t>fill </a:t>
            </a:r>
            <a:r>
              <a:rPr lang="en-GB" dirty="0" smtClean="0"/>
              <a:t>= Year)) </a:t>
            </a:r>
            <a:r>
              <a:rPr lang="en-GB" dirty="0"/>
              <a:t>+</a:t>
            </a:r>
          </a:p>
          <a:p>
            <a:r>
              <a:rPr lang="en-GB" dirty="0"/>
              <a:t>  </a:t>
            </a:r>
            <a:r>
              <a:rPr lang="en-GB" strike="sngStrike" dirty="0" err="1"/>
              <a:t>geom_bar</a:t>
            </a:r>
            <a:r>
              <a:rPr lang="en-GB" strike="sngStrike" dirty="0"/>
              <a:t>(stat="identity") </a:t>
            </a:r>
            <a:r>
              <a:rPr lang="en-GB" strike="sngStrike" dirty="0" smtClean="0"/>
              <a:t>+</a:t>
            </a:r>
          </a:p>
          <a:p>
            <a:r>
              <a:rPr lang="en-GB" b="1" dirty="0"/>
              <a:t>  </a:t>
            </a:r>
            <a:r>
              <a:rPr lang="en-GB" b="1" dirty="0" err="1" smtClean="0"/>
              <a:t>ggstance</a:t>
            </a:r>
            <a:r>
              <a:rPr lang="en-GB" b="1" dirty="0" smtClean="0"/>
              <a:t>::</a:t>
            </a:r>
            <a:r>
              <a:rPr lang="en-GB" b="1" dirty="0" err="1" smtClean="0"/>
              <a:t>geom_barh</a:t>
            </a:r>
            <a:r>
              <a:rPr lang="en-GB" b="1" dirty="0" smtClean="0"/>
              <a:t>(stat</a:t>
            </a:r>
            <a:r>
              <a:rPr lang="en-GB" b="1" dirty="0"/>
              <a:t>="identity") +</a:t>
            </a:r>
          </a:p>
          <a:p>
            <a:r>
              <a:rPr lang="en-GB" dirty="0"/>
              <a:t>  labs(title = "15-24 year-olds as a proportion of the Scottish population, </a:t>
            </a:r>
            <a:r>
              <a:rPr lang="en-GB" dirty="0" smtClean="0"/>
              <a:t>1980-2040“,   	x= </a:t>
            </a:r>
            <a:r>
              <a:rPr lang="en-GB" dirty="0"/>
              <a:t>"%") +</a:t>
            </a:r>
          </a:p>
          <a:p>
            <a:r>
              <a:rPr lang="en-GB" dirty="0"/>
              <a:t>  </a:t>
            </a:r>
            <a:r>
              <a:rPr lang="en-GB" strike="sngStrike" dirty="0" err="1"/>
              <a:t>coord_flip</a:t>
            </a:r>
            <a:r>
              <a:rPr lang="en-GB" strike="sngStrike" dirty="0"/>
              <a:t>() +</a:t>
            </a:r>
          </a:p>
          <a:p>
            <a:r>
              <a:rPr lang="en-GB" dirty="0"/>
              <a:t>  </a:t>
            </a:r>
            <a:r>
              <a:rPr lang="en-GB" dirty="0" err="1"/>
              <a:t>geom_text</a:t>
            </a:r>
            <a:r>
              <a:rPr lang="en-GB" dirty="0"/>
              <a:t>(</a:t>
            </a:r>
            <a:r>
              <a:rPr lang="en-GB" dirty="0" err="1"/>
              <a:t>aes</a:t>
            </a:r>
            <a:r>
              <a:rPr lang="en-GB" dirty="0"/>
              <a:t>(label = </a:t>
            </a:r>
            <a:r>
              <a:rPr lang="en-GB" dirty="0" err="1"/>
              <a:t>ifelse</a:t>
            </a:r>
            <a:r>
              <a:rPr lang="en-GB" dirty="0"/>
              <a:t>(Year %in% c(1980, 2018, 2040), paste0(total, '%'), "")), </a:t>
            </a:r>
            <a:r>
              <a:rPr lang="en-GB" dirty="0" smtClean="0"/>
              <a:t>	</a:t>
            </a:r>
            <a:r>
              <a:rPr lang="en-GB" dirty="0" err="1" smtClean="0"/>
              <a:t>hjust</a:t>
            </a:r>
            <a:r>
              <a:rPr lang="en-GB" dirty="0" smtClean="0"/>
              <a:t> </a:t>
            </a:r>
            <a:r>
              <a:rPr lang="en-GB" dirty="0"/>
              <a:t>= 3) +</a:t>
            </a:r>
          </a:p>
          <a:p>
            <a:r>
              <a:rPr lang="en-GB" dirty="0"/>
              <a:t>  </a:t>
            </a:r>
            <a:r>
              <a:rPr lang="en-GB" dirty="0" err="1"/>
              <a:t>scale_fill_distiller</a:t>
            </a:r>
            <a:r>
              <a:rPr lang="en-GB" dirty="0"/>
              <a:t>(palette = "Purples", </a:t>
            </a:r>
            <a:r>
              <a:rPr lang="en-GB" b="1" dirty="0"/>
              <a:t>direction = </a:t>
            </a:r>
            <a:r>
              <a:rPr lang="en-GB" b="1" dirty="0" smtClean="0"/>
              <a:t>-1</a:t>
            </a:r>
            <a:r>
              <a:rPr lang="en-GB" dirty="0" smtClean="0"/>
              <a:t>) </a:t>
            </a:r>
            <a:r>
              <a:rPr lang="en-GB" dirty="0"/>
              <a:t>+</a:t>
            </a:r>
          </a:p>
          <a:p>
            <a:r>
              <a:rPr lang="en-GB" dirty="0"/>
              <a:t>  </a:t>
            </a:r>
            <a:r>
              <a:rPr lang="en-GB" dirty="0" err="1"/>
              <a:t>theme_minimal</a:t>
            </a:r>
            <a:r>
              <a:rPr lang="en-GB" dirty="0"/>
              <a:t>() +</a:t>
            </a:r>
          </a:p>
          <a:p>
            <a:r>
              <a:rPr lang="en-GB" dirty="0"/>
              <a:t>  theme(</a:t>
            </a:r>
            <a:r>
              <a:rPr lang="en-GB" dirty="0" err="1"/>
              <a:t>plot.title</a:t>
            </a:r>
            <a:r>
              <a:rPr lang="en-GB" dirty="0"/>
              <a:t> = </a:t>
            </a:r>
            <a:r>
              <a:rPr lang="en-GB" dirty="0" err="1"/>
              <a:t>element_text</a:t>
            </a:r>
            <a:r>
              <a:rPr lang="en-GB" dirty="0"/>
              <a:t>(size = 20),</a:t>
            </a:r>
          </a:p>
          <a:p>
            <a:r>
              <a:rPr lang="en-GB" dirty="0"/>
              <a:t>        </a:t>
            </a:r>
            <a:r>
              <a:rPr lang="en-GB" dirty="0" smtClean="0"/>
              <a:t>	</a:t>
            </a:r>
            <a:r>
              <a:rPr lang="en-GB" dirty="0" err="1" smtClean="0"/>
              <a:t>legend.position</a:t>
            </a:r>
            <a:r>
              <a:rPr lang="en-GB" dirty="0" smtClean="0"/>
              <a:t> </a:t>
            </a:r>
            <a:r>
              <a:rPr lang="en-GB" dirty="0"/>
              <a:t>= "none",</a:t>
            </a:r>
          </a:p>
          <a:p>
            <a:r>
              <a:rPr lang="en-GB" dirty="0"/>
              <a:t>       </a:t>
            </a:r>
            <a:r>
              <a:rPr lang="en-GB" dirty="0" smtClean="0"/>
              <a:t>	</a:t>
            </a:r>
            <a:r>
              <a:rPr lang="en-GB" dirty="0" err="1" smtClean="0"/>
              <a:t>axis.text</a:t>
            </a:r>
            <a:r>
              <a:rPr lang="en-GB" dirty="0" smtClean="0"/>
              <a:t> </a:t>
            </a:r>
            <a:r>
              <a:rPr lang="en-GB" dirty="0"/>
              <a:t>= </a:t>
            </a:r>
            <a:r>
              <a:rPr lang="en-GB" dirty="0" err="1"/>
              <a:t>element_text</a:t>
            </a:r>
            <a:r>
              <a:rPr lang="en-GB" dirty="0"/>
              <a:t>(size = 12.5</a:t>
            </a:r>
            <a:r>
              <a:rPr lang="en-GB" dirty="0" smtClean="0"/>
              <a:t>,  </a:t>
            </a:r>
            <a:r>
              <a:rPr lang="en-GB" dirty="0"/>
              <a:t>= 'black'),</a:t>
            </a:r>
          </a:p>
          <a:p>
            <a:r>
              <a:rPr lang="en-GB" dirty="0"/>
              <a:t>        </a:t>
            </a:r>
            <a:r>
              <a:rPr lang="en-GB" dirty="0" smtClean="0"/>
              <a:t>	</a:t>
            </a:r>
            <a:r>
              <a:rPr lang="en-GB" dirty="0" err="1" smtClean="0"/>
              <a:t>axis.title</a:t>
            </a:r>
            <a:r>
              <a:rPr lang="en-GB" dirty="0" smtClean="0"/>
              <a:t> </a:t>
            </a:r>
            <a:r>
              <a:rPr lang="en-GB" dirty="0"/>
              <a:t>= </a:t>
            </a:r>
            <a:r>
              <a:rPr lang="en-GB" dirty="0" err="1"/>
              <a:t>element_text</a:t>
            </a:r>
            <a:r>
              <a:rPr lang="en-GB" dirty="0"/>
              <a:t>(size = 15),</a:t>
            </a:r>
          </a:p>
          <a:p>
            <a:r>
              <a:rPr lang="en-GB" dirty="0"/>
              <a:t>        </a:t>
            </a:r>
            <a:r>
              <a:rPr lang="en-GB" dirty="0" smtClean="0"/>
              <a:t>	</a:t>
            </a:r>
            <a:r>
              <a:rPr lang="en-GB" dirty="0" err="1" smtClean="0"/>
              <a:t>strip.text</a:t>
            </a:r>
            <a:r>
              <a:rPr lang="en-GB" dirty="0" smtClean="0"/>
              <a:t> </a:t>
            </a:r>
            <a:r>
              <a:rPr lang="en-GB" dirty="0"/>
              <a:t>= </a:t>
            </a:r>
            <a:r>
              <a:rPr lang="en-GB" dirty="0" err="1"/>
              <a:t>element_text</a:t>
            </a:r>
            <a:r>
              <a:rPr lang="en-GB" dirty="0"/>
              <a:t>(size = 15)) +</a:t>
            </a:r>
          </a:p>
          <a:p>
            <a:r>
              <a:rPr lang="en-GB" dirty="0"/>
              <a:t>  </a:t>
            </a:r>
            <a:r>
              <a:rPr lang="en-GB" dirty="0" err="1"/>
              <a:t>transition_states</a:t>
            </a:r>
            <a:r>
              <a:rPr lang="en-GB" dirty="0"/>
              <a:t>(</a:t>
            </a:r>
            <a:r>
              <a:rPr lang="en-GB" dirty="0" err="1"/>
              <a:t>transtate</a:t>
            </a:r>
            <a:r>
              <a:rPr lang="en-GB" dirty="0"/>
              <a:t>, </a:t>
            </a:r>
            <a:r>
              <a:rPr lang="en-GB" dirty="0" err="1"/>
              <a:t>transition_length</a:t>
            </a:r>
            <a:r>
              <a:rPr lang="en-GB" dirty="0"/>
              <a:t> = 2, </a:t>
            </a:r>
            <a:r>
              <a:rPr lang="en-GB" dirty="0" err="1"/>
              <a:t>state_length</a:t>
            </a:r>
            <a:r>
              <a:rPr lang="en-GB" dirty="0"/>
              <a:t> = 1, wrap = F) +</a:t>
            </a:r>
          </a:p>
          <a:p>
            <a:r>
              <a:rPr lang="en-GB" dirty="0"/>
              <a:t>  </a:t>
            </a:r>
            <a:r>
              <a:rPr lang="en-GB" dirty="0" err="1"/>
              <a:t>shadow_mark</a:t>
            </a:r>
            <a:r>
              <a:rPr lang="en-GB" dirty="0"/>
              <a:t>(colour = 'black') +</a:t>
            </a:r>
          </a:p>
          <a:p>
            <a:r>
              <a:rPr lang="en-GB" dirty="0"/>
              <a:t>  </a:t>
            </a:r>
            <a:r>
              <a:rPr lang="en-GB" dirty="0" err="1"/>
              <a:t>enter_grow</a:t>
            </a:r>
            <a:r>
              <a:rPr lang="en-GB" dirty="0"/>
              <a:t>() +</a:t>
            </a:r>
          </a:p>
          <a:p>
            <a:r>
              <a:rPr lang="en-GB" dirty="0"/>
              <a:t>  </a:t>
            </a:r>
            <a:r>
              <a:rPr lang="en-GB" dirty="0" err="1"/>
              <a:t>view_step</a:t>
            </a:r>
            <a:r>
              <a:rPr lang="en-GB" dirty="0"/>
              <a:t>(</a:t>
            </a:r>
            <a:r>
              <a:rPr lang="en-GB" dirty="0" err="1"/>
              <a:t>pause_length</a:t>
            </a:r>
            <a:r>
              <a:rPr lang="en-GB" dirty="0"/>
              <a:t> = 2, </a:t>
            </a:r>
            <a:r>
              <a:rPr lang="en-GB" dirty="0" err="1"/>
              <a:t>step_length</a:t>
            </a:r>
            <a:r>
              <a:rPr lang="en-GB" dirty="0"/>
              <a:t> = 1, </a:t>
            </a:r>
            <a:r>
              <a:rPr lang="en-GB" dirty="0" err="1"/>
              <a:t>nsteps</a:t>
            </a:r>
            <a:r>
              <a:rPr lang="en-GB" dirty="0"/>
              <a:t> = 2, wrap = F)</a:t>
            </a:r>
          </a:p>
        </p:txBody>
      </p:sp>
      <p:sp>
        <p:nvSpPr>
          <p:cNvPr id="26" name="Freeform 25"/>
          <p:cNvSpPr/>
          <p:nvPr/>
        </p:nvSpPr>
        <p:spPr bwMode="auto">
          <a:xfrm>
            <a:off x="5603975" y="407406"/>
            <a:ext cx="843260" cy="353085"/>
          </a:xfrm>
          <a:custGeom>
            <a:avLst/>
            <a:gdLst>
              <a:gd name="connsiteX0" fmla="*/ 9174 w 843260"/>
              <a:gd name="connsiteY0" fmla="*/ 9053 h 353085"/>
              <a:gd name="connsiteX1" fmla="*/ 120 w 843260"/>
              <a:gd name="connsiteY1" fmla="*/ 72428 h 353085"/>
              <a:gd name="connsiteX2" fmla="*/ 9174 w 843260"/>
              <a:gd name="connsiteY2" fmla="*/ 226337 h 353085"/>
              <a:gd name="connsiteX3" fmla="*/ 72548 w 843260"/>
              <a:gd name="connsiteY3" fmla="*/ 289711 h 353085"/>
              <a:gd name="connsiteX4" fmla="*/ 99708 w 843260"/>
              <a:gd name="connsiteY4" fmla="*/ 307818 h 353085"/>
              <a:gd name="connsiteX5" fmla="*/ 163082 w 843260"/>
              <a:gd name="connsiteY5" fmla="*/ 325925 h 353085"/>
              <a:gd name="connsiteX6" fmla="*/ 271724 w 843260"/>
              <a:gd name="connsiteY6" fmla="*/ 353085 h 353085"/>
              <a:gd name="connsiteX7" fmla="*/ 588595 w 843260"/>
              <a:gd name="connsiteY7" fmla="*/ 344032 h 353085"/>
              <a:gd name="connsiteX8" fmla="*/ 642916 w 843260"/>
              <a:gd name="connsiteY8" fmla="*/ 325925 h 353085"/>
              <a:gd name="connsiteX9" fmla="*/ 697237 w 843260"/>
              <a:gd name="connsiteY9" fmla="*/ 298764 h 353085"/>
              <a:gd name="connsiteX10" fmla="*/ 724397 w 843260"/>
              <a:gd name="connsiteY10" fmla="*/ 289711 h 353085"/>
              <a:gd name="connsiteX11" fmla="*/ 778718 w 843260"/>
              <a:gd name="connsiteY11" fmla="*/ 235390 h 353085"/>
              <a:gd name="connsiteX12" fmla="*/ 823985 w 843260"/>
              <a:gd name="connsiteY12" fmla="*/ 172016 h 353085"/>
              <a:gd name="connsiteX13" fmla="*/ 842092 w 843260"/>
              <a:gd name="connsiteY13" fmla="*/ 0 h 35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3260" h="353085">
                <a:moveTo>
                  <a:pt x="9174" y="9053"/>
                </a:moveTo>
                <a:cubicBezTo>
                  <a:pt x="6156" y="30178"/>
                  <a:pt x="120" y="51089"/>
                  <a:pt x="120" y="72428"/>
                </a:cubicBezTo>
                <a:cubicBezTo>
                  <a:pt x="120" y="123820"/>
                  <a:pt x="-1743" y="176118"/>
                  <a:pt x="9174" y="226337"/>
                </a:cubicBezTo>
                <a:cubicBezTo>
                  <a:pt x="23729" y="293289"/>
                  <a:pt x="36562" y="271718"/>
                  <a:pt x="72548" y="289711"/>
                </a:cubicBezTo>
                <a:cubicBezTo>
                  <a:pt x="82280" y="294577"/>
                  <a:pt x="89976" y="302952"/>
                  <a:pt x="99708" y="307818"/>
                </a:cubicBezTo>
                <a:cubicBezTo>
                  <a:pt x="114914" y="315421"/>
                  <a:pt x="148588" y="321577"/>
                  <a:pt x="163082" y="325925"/>
                </a:cubicBezTo>
                <a:cubicBezTo>
                  <a:pt x="252744" y="352825"/>
                  <a:pt x="181335" y="338021"/>
                  <a:pt x="271724" y="353085"/>
                </a:cubicBezTo>
                <a:cubicBezTo>
                  <a:pt x="377348" y="350067"/>
                  <a:pt x="483210" y="351743"/>
                  <a:pt x="588595" y="344032"/>
                </a:cubicBezTo>
                <a:cubicBezTo>
                  <a:pt x="607631" y="342639"/>
                  <a:pt x="624809" y="331961"/>
                  <a:pt x="642916" y="325925"/>
                </a:cubicBezTo>
                <a:cubicBezTo>
                  <a:pt x="711183" y="303169"/>
                  <a:pt x="627035" y="333864"/>
                  <a:pt x="697237" y="298764"/>
                </a:cubicBezTo>
                <a:cubicBezTo>
                  <a:pt x="705773" y="294496"/>
                  <a:pt x="715344" y="292729"/>
                  <a:pt x="724397" y="289711"/>
                </a:cubicBezTo>
                <a:cubicBezTo>
                  <a:pt x="742504" y="271604"/>
                  <a:pt x="763354" y="255876"/>
                  <a:pt x="778718" y="235390"/>
                </a:cubicBezTo>
                <a:cubicBezTo>
                  <a:pt x="812406" y="190471"/>
                  <a:pt x="797508" y="211731"/>
                  <a:pt x="823985" y="172016"/>
                </a:cubicBezTo>
                <a:cubicBezTo>
                  <a:pt x="850143" y="67383"/>
                  <a:pt x="842092" y="124474"/>
                  <a:pt x="842092" y="0"/>
                </a:cubicBezTo>
              </a:path>
            </a:pathLst>
          </a:custGeom>
          <a:noFill/>
          <a:ln w="19050" cap="rnd"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66732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M:\Performance Measurement &amp; Analysis\Josh\Misc\EdinbR\popfourth.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11517" y="0"/>
            <a:ext cx="5409397" cy="54093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 y="5409396"/>
            <a:ext cx="8111892" cy="1631216"/>
          </a:xfrm>
          <a:prstGeom prst="rect">
            <a:avLst/>
          </a:prstGeom>
          <a:noFill/>
        </p:spPr>
        <p:txBody>
          <a:bodyPr wrap="square" rtlCol="0">
            <a:spAutoFit/>
          </a:bodyPr>
          <a:lstStyle/>
          <a:p>
            <a:r>
              <a:rPr lang="en-GB" dirty="0" err="1"/>
              <a:t>transition_states</a:t>
            </a:r>
            <a:r>
              <a:rPr lang="en-GB" dirty="0"/>
              <a:t>(</a:t>
            </a:r>
            <a:r>
              <a:rPr lang="en-GB" dirty="0" err="1"/>
              <a:t>transtate</a:t>
            </a:r>
            <a:r>
              <a:rPr lang="en-GB" dirty="0"/>
              <a:t>, </a:t>
            </a:r>
            <a:r>
              <a:rPr lang="en-GB" dirty="0" err="1"/>
              <a:t>transition_length</a:t>
            </a:r>
            <a:r>
              <a:rPr lang="en-GB" dirty="0"/>
              <a:t> = 2, </a:t>
            </a:r>
            <a:r>
              <a:rPr lang="en-GB" dirty="0" err="1"/>
              <a:t>state_length</a:t>
            </a:r>
            <a:r>
              <a:rPr lang="en-GB" dirty="0"/>
              <a:t> = 1, wrap = F) </a:t>
            </a:r>
            <a:r>
              <a:rPr lang="en-GB" dirty="0" smtClean="0"/>
              <a:t>+       </a:t>
            </a:r>
          </a:p>
          <a:p>
            <a:r>
              <a:rPr lang="en-GB" dirty="0" err="1" smtClean="0"/>
              <a:t>shadow_mark</a:t>
            </a:r>
            <a:r>
              <a:rPr lang="en-GB" dirty="0" smtClean="0"/>
              <a:t>(colour </a:t>
            </a:r>
            <a:r>
              <a:rPr lang="en-GB" dirty="0"/>
              <a:t>= 'black') +</a:t>
            </a:r>
          </a:p>
          <a:p>
            <a:r>
              <a:rPr lang="en-GB" dirty="0" err="1" smtClean="0"/>
              <a:t>enter_grow</a:t>
            </a:r>
            <a:r>
              <a:rPr lang="en-GB" dirty="0"/>
              <a:t>() +</a:t>
            </a:r>
          </a:p>
          <a:p>
            <a:r>
              <a:rPr lang="en-GB" dirty="0" err="1" smtClean="0"/>
              <a:t>view_step</a:t>
            </a:r>
            <a:r>
              <a:rPr lang="en-GB" dirty="0" smtClean="0"/>
              <a:t>(</a:t>
            </a:r>
            <a:r>
              <a:rPr lang="en-GB" dirty="0" err="1" smtClean="0"/>
              <a:t>pause_length</a:t>
            </a:r>
            <a:r>
              <a:rPr lang="en-GB" dirty="0" smtClean="0"/>
              <a:t> </a:t>
            </a:r>
            <a:r>
              <a:rPr lang="en-GB" dirty="0"/>
              <a:t>= 2, </a:t>
            </a:r>
            <a:r>
              <a:rPr lang="en-GB" dirty="0" err="1"/>
              <a:t>step_length</a:t>
            </a:r>
            <a:r>
              <a:rPr lang="en-GB" dirty="0"/>
              <a:t> = 1, </a:t>
            </a:r>
            <a:r>
              <a:rPr lang="en-GB" dirty="0" err="1"/>
              <a:t>nsteps</a:t>
            </a:r>
            <a:r>
              <a:rPr lang="en-GB" dirty="0"/>
              <a:t> = 2, wrap = F</a:t>
            </a:r>
            <a:r>
              <a:rPr lang="en-GB" dirty="0" smtClean="0"/>
              <a:t>)</a:t>
            </a:r>
            <a:endParaRPr lang="en-GB" dirty="0"/>
          </a:p>
          <a:p>
            <a:endParaRPr lang="en-GB" dirty="0"/>
          </a:p>
        </p:txBody>
      </p:sp>
      <p:sp>
        <p:nvSpPr>
          <p:cNvPr id="4" name="TextBox 3"/>
          <p:cNvSpPr txBox="1"/>
          <p:nvPr/>
        </p:nvSpPr>
        <p:spPr>
          <a:xfrm>
            <a:off x="8220547" y="5409396"/>
            <a:ext cx="1249378" cy="400110"/>
          </a:xfrm>
          <a:prstGeom prst="rect">
            <a:avLst/>
          </a:prstGeom>
          <a:noFill/>
        </p:spPr>
        <p:txBody>
          <a:bodyPr wrap="square" rtlCol="0">
            <a:spAutoFit/>
          </a:bodyPr>
          <a:lstStyle/>
          <a:p>
            <a:r>
              <a:rPr lang="en-GB" dirty="0" smtClean="0"/>
              <a:t>#DATA</a:t>
            </a:r>
            <a:endParaRPr lang="en-GB" dirty="0"/>
          </a:p>
        </p:txBody>
      </p:sp>
      <p:sp>
        <p:nvSpPr>
          <p:cNvPr id="8" name="TextBox 7"/>
          <p:cNvSpPr txBox="1"/>
          <p:nvPr/>
        </p:nvSpPr>
        <p:spPr>
          <a:xfrm>
            <a:off x="8220547" y="6367555"/>
            <a:ext cx="1249378" cy="400110"/>
          </a:xfrm>
          <a:prstGeom prst="rect">
            <a:avLst/>
          </a:prstGeom>
          <a:noFill/>
        </p:spPr>
        <p:txBody>
          <a:bodyPr wrap="square" rtlCol="0">
            <a:spAutoFit/>
          </a:bodyPr>
          <a:lstStyle/>
          <a:p>
            <a:r>
              <a:rPr lang="en-GB" dirty="0" smtClean="0"/>
              <a:t>#VIEW</a:t>
            </a:r>
            <a:endParaRPr lang="en-GB" dirty="0"/>
          </a:p>
        </p:txBody>
      </p:sp>
    </p:spTree>
    <p:extLst>
      <p:ext uri="{BB962C8B-B14F-4D97-AF65-F5344CB8AC3E}">
        <p14:creationId xmlns:p14="http://schemas.microsoft.com/office/powerpoint/2010/main" val="26521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M:\Performance Measurement &amp; Analysis\Josh\Misc\EdinbR\RLP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81060"/>
            <a:ext cx="6301211" cy="63012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6150" y="2223719"/>
            <a:ext cx="4572000" cy="1015663"/>
          </a:xfrm>
          <a:prstGeom prst="rect">
            <a:avLst/>
          </a:prstGeom>
        </p:spPr>
        <p:txBody>
          <a:bodyPr>
            <a:spAutoFit/>
          </a:bodyPr>
          <a:lstStyle/>
          <a:p>
            <a:r>
              <a:rPr lang="en-GB" dirty="0" err="1"/>
              <a:t>transition_reveal</a:t>
            </a:r>
            <a:r>
              <a:rPr lang="en-GB" dirty="0"/>
              <a:t>(year) +</a:t>
            </a:r>
          </a:p>
          <a:p>
            <a:r>
              <a:rPr lang="en-GB" dirty="0"/>
              <a:t>  </a:t>
            </a:r>
            <a:r>
              <a:rPr lang="en-GB" dirty="0" err="1"/>
              <a:t>ease_aes</a:t>
            </a:r>
            <a:r>
              <a:rPr lang="en-GB" dirty="0"/>
              <a:t>('cubic-in-out', </a:t>
            </a:r>
            <a:endParaRPr lang="en-GB" dirty="0" smtClean="0"/>
          </a:p>
          <a:p>
            <a:r>
              <a:rPr lang="en-GB" dirty="0" smtClean="0"/>
              <a:t>  interval </a:t>
            </a:r>
            <a:r>
              <a:rPr lang="en-GB" dirty="0"/>
              <a:t>= .5) </a:t>
            </a:r>
          </a:p>
        </p:txBody>
      </p:sp>
    </p:spTree>
    <p:extLst>
      <p:ext uri="{BB962C8B-B14F-4D97-AF65-F5344CB8AC3E}">
        <p14:creationId xmlns:p14="http://schemas.microsoft.com/office/powerpoint/2010/main" val="3765073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792" y="2367930"/>
            <a:ext cx="8640417" cy="1717393"/>
          </a:xfrm>
        </p:spPr>
        <p:txBody>
          <a:bodyPr/>
          <a:lstStyle/>
          <a:p>
            <a:r>
              <a:rPr lang="en-GB" dirty="0" smtClean="0"/>
              <a:t>Relatively new package</a:t>
            </a:r>
          </a:p>
          <a:p>
            <a:r>
              <a:rPr lang="en-GB" dirty="0" smtClean="0"/>
              <a:t>Surface level overview</a:t>
            </a:r>
          </a:p>
          <a:p>
            <a:r>
              <a:rPr lang="en-GB" dirty="0" smtClean="0"/>
              <a:t>Don’t forget the message!</a:t>
            </a:r>
          </a:p>
          <a:p>
            <a:endParaRPr lang="en-GB" dirty="0"/>
          </a:p>
        </p:txBody>
      </p:sp>
      <p:sp>
        <p:nvSpPr>
          <p:cNvPr id="3" name="Title 2"/>
          <p:cNvSpPr>
            <a:spLocks noGrp="1"/>
          </p:cNvSpPr>
          <p:nvPr>
            <p:ph type="title"/>
          </p:nvPr>
        </p:nvSpPr>
        <p:spPr/>
        <p:txBody>
          <a:bodyPr/>
          <a:lstStyle/>
          <a:p>
            <a:r>
              <a:rPr lang="en-GB" dirty="0" smtClean="0"/>
              <a:t>Closing thoughts</a:t>
            </a:r>
            <a:endParaRPr lang="en-GB" dirty="0"/>
          </a:p>
        </p:txBody>
      </p:sp>
    </p:spTree>
    <p:extLst>
      <p:ext uri="{BB962C8B-B14F-4D97-AF65-F5344CB8AC3E}">
        <p14:creationId xmlns:p14="http://schemas.microsoft.com/office/powerpoint/2010/main" val="47796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11121" y="2698198"/>
            <a:ext cx="8480305" cy="2745002"/>
            <a:chOff x="327727" y="-12792"/>
            <a:chExt cx="8480305" cy="2745002"/>
          </a:xfrm>
        </p:grpSpPr>
        <p:pic>
          <p:nvPicPr>
            <p:cNvPr id="26" name="Picture 25" descr="research and innovation"/>
            <p:cNvPicPr>
              <a:picLocks noRot="1" noChangeAspect="1" noMove="1" noResize="1"/>
            </p:cNvPicPr>
            <p:nvPr isPhoto="1"/>
          </p:nvPicPr>
          <p:blipFill>
            <a:blip r:embed="rId3">
              <a:lum/>
              <a:extLst>
                <a:ext uri="{28A0092B-C50C-407E-A947-70E740481C1C}">
                  <a14:useLocalDpi xmlns:a14="http://schemas.microsoft.com/office/drawing/2010/main" val="0"/>
                </a:ext>
              </a:extLst>
            </a:blip>
            <a:stretch>
              <a:fillRect/>
            </a:stretch>
          </p:blipFill>
          <p:spPr>
            <a:xfrm>
              <a:off x="4693232" y="-12792"/>
              <a:ext cx="4114800" cy="2743200"/>
            </a:xfrm>
            <a:prstGeom prst="roundRect">
              <a:avLst>
                <a:gd name="adj" fmla="val 6500"/>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7" y="-10990"/>
              <a:ext cx="4114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327727" y="1800396"/>
              <a:ext cx="4114800" cy="788608"/>
            </a:xfrm>
            <a:prstGeom prst="rect">
              <a:avLst/>
            </a:prstGeom>
            <a:solidFill>
              <a:srgbClr val="FFFFFF">
                <a:alpha val="50196"/>
              </a:srgbClr>
            </a:solidFill>
            <a:ln>
              <a:noFill/>
            </a:ln>
          </p:spPr>
          <p:txBody>
            <a:bodyPr anchor="ctr">
              <a:noAutofit/>
            </a:bodyPr>
            <a:lstStyle/>
            <a:p>
              <a:pPr algn="ctr"/>
              <a:r>
                <a:rPr lang="en-GB" sz="2400" b="1" dirty="0">
                  <a:solidFill>
                    <a:srgbClr val="7030A0"/>
                  </a:solidFill>
                  <a:latin typeface="+mn-lt"/>
                </a:rPr>
                <a:t>Learning and teaching</a:t>
              </a:r>
            </a:p>
          </p:txBody>
        </p:sp>
        <p:sp>
          <p:nvSpPr>
            <p:cNvPr id="30" name="Rectangle 29"/>
            <p:cNvSpPr/>
            <p:nvPr/>
          </p:nvSpPr>
          <p:spPr>
            <a:xfrm>
              <a:off x="4692573" y="1800396"/>
              <a:ext cx="4114800" cy="788608"/>
            </a:xfrm>
            <a:prstGeom prst="rect">
              <a:avLst/>
            </a:prstGeom>
            <a:solidFill>
              <a:srgbClr val="FFFFFF">
                <a:alpha val="50196"/>
              </a:srgbClr>
            </a:solidFill>
            <a:ln>
              <a:noFill/>
            </a:ln>
          </p:spPr>
          <p:txBody>
            <a:bodyPr anchor="ctr">
              <a:noAutofit/>
            </a:bodyPr>
            <a:lstStyle/>
            <a:p>
              <a:pPr algn="ctr"/>
              <a:r>
                <a:rPr lang="en-GB" sz="2400" b="1" dirty="0">
                  <a:solidFill>
                    <a:srgbClr val="7030A0"/>
                  </a:solidFill>
                  <a:latin typeface="+mn-lt"/>
                </a:rPr>
                <a:t>Research and </a:t>
              </a:r>
              <a:r>
                <a:rPr lang="en-GB" sz="2400" b="1" dirty="0" smtClean="0">
                  <a:solidFill>
                    <a:srgbClr val="7030A0"/>
                  </a:solidFill>
                  <a:latin typeface="+mn-lt"/>
                </a:rPr>
                <a:t>innovation</a:t>
              </a:r>
              <a:endParaRPr lang="en-GB" sz="2400" b="1" dirty="0">
                <a:solidFill>
                  <a:srgbClr val="7030A0"/>
                </a:solidFill>
                <a:latin typeface="+mn-lt"/>
              </a:endParaRPr>
            </a:p>
          </p:txBody>
        </p:sp>
      </p:grpSp>
      <p:sp>
        <p:nvSpPr>
          <p:cNvPr id="7" name="Title 6"/>
          <p:cNvSpPr>
            <a:spLocks noGrp="1"/>
          </p:cNvSpPr>
          <p:nvPr>
            <p:ph type="title"/>
          </p:nvPr>
        </p:nvSpPr>
        <p:spPr>
          <a:xfrm>
            <a:off x="255292" y="1699924"/>
            <a:ext cx="8653670" cy="954107"/>
          </a:xfrm>
        </p:spPr>
        <p:txBody>
          <a:bodyPr/>
          <a:lstStyle/>
          <a:p>
            <a:r>
              <a:rPr lang="en-GB" dirty="0"/>
              <a:t>SFC allocates </a:t>
            </a:r>
            <a:r>
              <a:rPr lang="en-GB" dirty="0" smtClean="0"/>
              <a:t>~£2bn </a:t>
            </a:r>
            <a:r>
              <a:rPr lang="en-GB" dirty="0"/>
              <a:t>in public funds to Scotland’s 19 universities and 25 colleges each year for:</a:t>
            </a:r>
          </a:p>
        </p:txBody>
      </p:sp>
      <p:grpSp>
        <p:nvGrpSpPr>
          <p:cNvPr id="4" name="Group 3"/>
          <p:cNvGrpSpPr/>
          <p:nvPr/>
        </p:nvGrpSpPr>
        <p:grpSpPr>
          <a:xfrm>
            <a:off x="324000" y="2700000"/>
            <a:ext cx="8465791" cy="2743200"/>
            <a:chOff x="342241" y="1326451"/>
            <a:chExt cx="8465791" cy="2743200"/>
          </a:xfrm>
        </p:grpSpPr>
        <p:pic>
          <p:nvPicPr>
            <p:cNvPr id="33" name="Picture 32" descr="student support"/>
            <p:cNvPicPr>
              <a:picLocks noRot="1" noChangeAspect="1" noMove="1" noResize="1"/>
            </p:cNvPicPr>
            <p:nvPr isPhoto="1"/>
          </p:nvPicPr>
          <p:blipFill>
            <a:blip r:embed="rId5">
              <a:lum/>
              <a:extLst>
                <a:ext uri="{28A0092B-C50C-407E-A947-70E740481C1C}">
                  <a14:useLocalDpi xmlns:a14="http://schemas.microsoft.com/office/drawing/2010/main" val="0"/>
                </a:ext>
              </a:extLst>
            </a:blip>
            <a:stretch>
              <a:fillRect/>
            </a:stretch>
          </p:blipFill>
          <p:spPr>
            <a:xfrm>
              <a:off x="4685641" y="1326451"/>
              <a:ext cx="4114800" cy="2743200"/>
            </a:xfrm>
            <a:prstGeom prst="roundRect">
              <a:avLst>
                <a:gd name="adj" fmla="val 6500"/>
              </a:avLst>
            </a:prstGeom>
            <a:noFill/>
            <a:ln>
              <a:noFill/>
            </a:ln>
          </p:spPr>
        </p:pic>
        <p:pic>
          <p:nvPicPr>
            <p:cNvPr id="32" name="Picture 31" descr="skills"/>
            <p:cNvPicPr>
              <a:picLocks noRot="1" noChangeAspect="1" noMove="1" noResize="1"/>
            </p:cNvPicPr>
            <p:nvPr isPhoto="1"/>
          </p:nvPicPr>
          <p:blipFill>
            <a:blip r:embed="rId6">
              <a:lum/>
              <a:extLst>
                <a:ext uri="{28A0092B-C50C-407E-A947-70E740481C1C}">
                  <a14:useLocalDpi xmlns:a14="http://schemas.microsoft.com/office/drawing/2010/main" val="0"/>
                </a:ext>
              </a:extLst>
            </a:blip>
            <a:stretch>
              <a:fillRect/>
            </a:stretch>
          </p:blipFill>
          <p:spPr>
            <a:xfrm>
              <a:off x="342241" y="1326451"/>
              <a:ext cx="4114800" cy="2743200"/>
            </a:xfrm>
            <a:prstGeom prst="roundRect">
              <a:avLst>
                <a:gd name="adj" fmla="val 6500"/>
              </a:avLst>
            </a:prstGeom>
            <a:noFill/>
            <a:ln>
              <a:noFill/>
            </a:ln>
          </p:spPr>
        </p:pic>
        <p:sp>
          <p:nvSpPr>
            <p:cNvPr id="28" name="Rectangle 27"/>
            <p:cNvSpPr/>
            <p:nvPr/>
          </p:nvSpPr>
          <p:spPr>
            <a:xfrm>
              <a:off x="4685641" y="3121192"/>
              <a:ext cx="4122391" cy="788608"/>
            </a:xfrm>
            <a:prstGeom prst="rect">
              <a:avLst/>
            </a:prstGeom>
            <a:solidFill>
              <a:srgbClr val="FFFFFF">
                <a:alpha val="50196"/>
              </a:srgbClr>
            </a:solidFill>
            <a:ln>
              <a:noFill/>
            </a:ln>
          </p:spPr>
          <p:txBody>
            <a:bodyPr anchor="ctr">
              <a:noAutofit/>
            </a:bodyPr>
            <a:lstStyle/>
            <a:p>
              <a:pPr algn="ctr"/>
              <a:r>
                <a:rPr lang="en-GB" sz="2400" b="1" dirty="0">
                  <a:solidFill>
                    <a:srgbClr val="7030A0"/>
                  </a:solidFill>
                  <a:latin typeface="+mn-lt"/>
                </a:rPr>
                <a:t>Student support funds </a:t>
              </a:r>
              <a:r>
                <a:rPr lang="en-GB" sz="2400" b="1" dirty="0" smtClean="0">
                  <a:solidFill>
                    <a:srgbClr val="7030A0"/>
                  </a:solidFill>
                  <a:latin typeface="+mn-lt"/>
                </a:rPr>
                <a:t/>
              </a:r>
              <a:br>
                <a:rPr lang="en-GB" sz="2400" b="1" dirty="0" smtClean="0">
                  <a:solidFill>
                    <a:srgbClr val="7030A0"/>
                  </a:solidFill>
                  <a:latin typeface="+mn-lt"/>
                </a:rPr>
              </a:br>
              <a:r>
                <a:rPr lang="en-GB" sz="2400" b="1" dirty="0" smtClean="0">
                  <a:solidFill>
                    <a:srgbClr val="7030A0"/>
                  </a:solidFill>
                  <a:latin typeface="+mn-lt"/>
                </a:rPr>
                <a:t>(</a:t>
              </a:r>
              <a:r>
                <a:rPr lang="en-GB" sz="2400" b="1" dirty="0">
                  <a:solidFill>
                    <a:srgbClr val="7030A0"/>
                  </a:solidFill>
                  <a:latin typeface="+mn-lt"/>
                </a:rPr>
                <a:t>for college students)</a:t>
              </a:r>
            </a:p>
          </p:txBody>
        </p:sp>
        <p:sp>
          <p:nvSpPr>
            <p:cNvPr id="34" name="Rectangle 33"/>
            <p:cNvSpPr/>
            <p:nvPr/>
          </p:nvSpPr>
          <p:spPr>
            <a:xfrm>
              <a:off x="355120" y="3110078"/>
              <a:ext cx="4114800" cy="788608"/>
            </a:xfrm>
            <a:prstGeom prst="rect">
              <a:avLst/>
            </a:prstGeom>
            <a:solidFill>
              <a:srgbClr val="FFFFFF">
                <a:alpha val="50000"/>
              </a:srgbClr>
            </a:solidFill>
            <a:ln>
              <a:noFill/>
            </a:ln>
          </p:spPr>
          <p:txBody>
            <a:bodyPr anchor="ctr">
              <a:noAutofit/>
            </a:bodyPr>
            <a:lstStyle/>
            <a:p>
              <a:pPr algn="ctr"/>
              <a:r>
                <a:rPr lang="en-GB" sz="2400" b="1" dirty="0">
                  <a:solidFill>
                    <a:srgbClr val="7030A0"/>
                  </a:solidFill>
                  <a:latin typeface="+mn-lt"/>
                </a:rPr>
                <a:t>Skills development</a:t>
              </a:r>
            </a:p>
          </p:txBody>
        </p:sp>
      </p:grpSp>
      <p:grpSp>
        <p:nvGrpSpPr>
          <p:cNvPr id="9" name="Group 8"/>
          <p:cNvGrpSpPr/>
          <p:nvPr/>
        </p:nvGrpSpPr>
        <p:grpSpPr>
          <a:xfrm>
            <a:off x="301966" y="2698198"/>
            <a:ext cx="8524085" cy="3132000"/>
            <a:chOff x="313452" y="2851098"/>
            <a:chExt cx="8524085" cy="3132000"/>
          </a:xfrm>
        </p:grpSpPr>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69" y="2851098"/>
              <a:ext cx="4153438" cy="31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8607" y="2851098"/>
              <a:ext cx="4152504" cy="31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313452" y="4659190"/>
              <a:ext cx="4167656" cy="788608"/>
            </a:xfrm>
            <a:prstGeom prst="rect">
              <a:avLst/>
            </a:prstGeom>
            <a:solidFill>
              <a:srgbClr val="FFFFFF">
                <a:alpha val="50196"/>
              </a:srgbClr>
            </a:solidFill>
            <a:ln>
              <a:noFill/>
            </a:ln>
          </p:spPr>
          <p:txBody>
            <a:bodyPr anchor="ctr">
              <a:noAutofit/>
            </a:bodyPr>
            <a:lstStyle/>
            <a:p>
              <a:pPr algn="ctr"/>
              <a:r>
                <a:rPr lang="en-GB" sz="2400" b="1" dirty="0" smtClean="0">
                  <a:solidFill>
                    <a:srgbClr val="7030A0"/>
                  </a:solidFill>
                  <a:latin typeface="+mn-lt"/>
                </a:rPr>
                <a:t>Widening </a:t>
              </a:r>
              <a:r>
                <a:rPr lang="en-GB" sz="2400" b="1" dirty="0">
                  <a:solidFill>
                    <a:srgbClr val="7030A0"/>
                  </a:solidFill>
                  <a:latin typeface="+mn-lt"/>
                </a:rPr>
                <a:t>access to further and higher </a:t>
              </a:r>
              <a:r>
                <a:rPr lang="en-GB" sz="2400" b="1" dirty="0" smtClean="0">
                  <a:solidFill>
                    <a:srgbClr val="7030A0"/>
                  </a:solidFill>
                  <a:latin typeface="+mn-lt"/>
                </a:rPr>
                <a:t>education</a:t>
              </a:r>
              <a:endParaRPr lang="en-GB" sz="2400" b="1" dirty="0">
                <a:solidFill>
                  <a:srgbClr val="7030A0"/>
                </a:solidFill>
                <a:latin typeface="+mn-lt"/>
              </a:endParaRPr>
            </a:p>
          </p:txBody>
        </p:sp>
        <p:sp>
          <p:nvSpPr>
            <p:cNvPr id="18" name="Rectangle 17"/>
            <p:cNvSpPr/>
            <p:nvPr/>
          </p:nvSpPr>
          <p:spPr>
            <a:xfrm>
              <a:off x="4660768" y="4630951"/>
              <a:ext cx="4176769" cy="788608"/>
            </a:xfrm>
            <a:prstGeom prst="rect">
              <a:avLst/>
            </a:prstGeom>
            <a:solidFill>
              <a:srgbClr val="FFFFFF">
                <a:alpha val="50196"/>
              </a:srgbClr>
            </a:solidFill>
            <a:ln>
              <a:noFill/>
            </a:ln>
          </p:spPr>
          <p:txBody>
            <a:bodyPr anchor="ctr">
              <a:noAutofit/>
            </a:bodyPr>
            <a:lstStyle/>
            <a:p>
              <a:pPr algn="ctr"/>
              <a:r>
                <a:rPr lang="en-GB" sz="2400" b="1" dirty="0">
                  <a:solidFill>
                    <a:srgbClr val="7030A0"/>
                  </a:solidFill>
                  <a:latin typeface="+mn-lt"/>
                </a:rPr>
                <a:t>Other costs such as staff, buildings and equipment</a:t>
              </a:r>
            </a:p>
          </p:txBody>
        </p:sp>
      </p:grpSp>
    </p:spTree>
    <p:extLst>
      <p:ext uri="{BB962C8B-B14F-4D97-AF65-F5344CB8AC3E}">
        <p14:creationId xmlns:p14="http://schemas.microsoft.com/office/powerpoint/2010/main" val="412550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Telling data stories</a:t>
            </a:r>
            <a:endParaRPr lang="en-GB" dirty="0"/>
          </a:p>
        </p:txBody>
      </p:sp>
      <p:pic>
        <p:nvPicPr>
          <p:cNvPr id="1026" name="Picture 2" desc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493" y="2250153"/>
            <a:ext cx="1708498" cy="1976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idyvers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354" y="2250152"/>
            <a:ext cx="1705636" cy="197677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a:stCxn id="1028" idx="3"/>
            <a:endCxn id="1026" idx="1"/>
          </p:cNvCxnSpPr>
          <p:nvPr/>
        </p:nvCxnSpPr>
        <p:spPr bwMode="auto">
          <a:xfrm>
            <a:off x="3901990" y="3238541"/>
            <a:ext cx="810503" cy="0"/>
          </a:xfrm>
          <a:prstGeom prst="line">
            <a:avLst/>
          </a:prstGeom>
          <a:solidFill>
            <a:schemeClr val="accent1"/>
          </a:soli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412" y="4226929"/>
            <a:ext cx="7283383" cy="1333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2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1)">
                                      <p:cBhvr>
                                        <p:cTn id="7" dur="75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1" presetClass="entr" presetSubtype="1"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heel(1)">
                                      <p:cBhvr>
                                        <p:cTn id="15" dur="75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barn(inVertical)">
                                      <p:cBhvr>
                                        <p:cTn id="20"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792" y="2367930"/>
            <a:ext cx="8640417" cy="2991588"/>
          </a:xfrm>
        </p:spPr>
        <p:txBody>
          <a:bodyPr/>
          <a:lstStyle/>
          <a:p>
            <a:r>
              <a:rPr lang="en-GB" dirty="0" smtClean="0"/>
              <a:t>Packages:</a:t>
            </a:r>
            <a:endParaRPr lang="en-GB" dirty="0"/>
          </a:p>
          <a:p>
            <a:pPr lvl="1"/>
            <a:r>
              <a:rPr lang="en-GB" dirty="0"/>
              <a:t>Library(</a:t>
            </a:r>
            <a:r>
              <a:rPr lang="en-GB" dirty="0" err="1"/>
              <a:t>gganimate</a:t>
            </a:r>
            <a:r>
              <a:rPr lang="en-GB" dirty="0"/>
              <a:t>)</a:t>
            </a:r>
          </a:p>
          <a:p>
            <a:pPr lvl="1"/>
            <a:r>
              <a:rPr lang="en-GB" dirty="0"/>
              <a:t>Library(</a:t>
            </a:r>
            <a:r>
              <a:rPr lang="en-GB" dirty="0" err="1"/>
              <a:t>transformr</a:t>
            </a:r>
            <a:r>
              <a:rPr lang="en-GB" dirty="0"/>
              <a:t>): </a:t>
            </a:r>
          </a:p>
          <a:p>
            <a:pPr lvl="2"/>
            <a:r>
              <a:rPr lang="en-GB" b="0" dirty="0" smtClean="0"/>
              <a:t>For </a:t>
            </a:r>
            <a:r>
              <a:rPr lang="en-GB" b="0" dirty="0"/>
              <a:t>manipulating the shapes of polygons and paths</a:t>
            </a:r>
            <a:endParaRPr lang="en-GB" dirty="0"/>
          </a:p>
          <a:p>
            <a:pPr lvl="1"/>
            <a:r>
              <a:rPr lang="en-GB" dirty="0"/>
              <a:t>Library(</a:t>
            </a:r>
            <a:r>
              <a:rPr lang="en-GB" dirty="0" err="1"/>
              <a:t>gifski</a:t>
            </a:r>
            <a:r>
              <a:rPr lang="en-GB" dirty="0"/>
              <a:t>)</a:t>
            </a:r>
          </a:p>
          <a:p>
            <a:pPr lvl="2"/>
            <a:r>
              <a:rPr lang="en-GB" b="0" dirty="0"/>
              <a:t>GIF renderer</a:t>
            </a:r>
          </a:p>
          <a:p>
            <a:r>
              <a:rPr lang="en-GB" dirty="0" smtClean="0"/>
              <a:t>“</a:t>
            </a:r>
            <a:r>
              <a:rPr lang="en-GB" dirty="0" err="1" smtClean="0"/>
              <a:t>Tweening</a:t>
            </a:r>
            <a:r>
              <a:rPr lang="en-GB" dirty="0" smtClean="0"/>
              <a:t>”</a:t>
            </a:r>
          </a:p>
          <a:p>
            <a:pPr lvl="2"/>
            <a:endParaRPr lang="en-GB" b="0" dirty="0" smtClean="0"/>
          </a:p>
        </p:txBody>
      </p:sp>
      <p:sp>
        <p:nvSpPr>
          <p:cNvPr id="3" name="Title 2"/>
          <p:cNvSpPr>
            <a:spLocks noGrp="1"/>
          </p:cNvSpPr>
          <p:nvPr>
            <p:ph type="title"/>
          </p:nvPr>
        </p:nvSpPr>
        <p:spPr/>
        <p:txBody>
          <a:bodyPr/>
          <a:lstStyle/>
          <a:p>
            <a:r>
              <a:rPr lang="en-GB" dirty="0" smtClean="0"/>
              <a:t>Essential Concepts:</a:t>
            </a:r>
            <a:endParaRPr lang="en-GB" dirty="0"/>
          </a:p>
        </p:txBody>
      </p:sp>
    </p:spTree>
    <p:extLst>
      <p:ext uri="{BB962C8B-B14F-4D97-AF65-F5344CB8AC3E}">
        <p14:creationId xmlns:p14="http://schemas.microsoft.com/office/powerpoint/2010/main" val="42597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3" dur="500"/>
                                        <p:tgtEl>
                                          <p:spTgt spid="2">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792" y="2367930"/>
            <a:ext cx="8640417" cy="2920800"/>
          </a:xfrm>
        </p:spPr>
        <p:txBody>
          <a:bodyPr/>
          <a:lstStyle/>
          <a:p>
            <a:r>
              <a:rPr lang="en-GB" dirty="0" smtClean="0"/>
              <a:t>Four essential components:</a:t>
            </a:r>
          </a:p>
          <a:p>
            <a:pPr marL="914400" lvl="1" indent="-457200">
              <a:buFont typeface="+mj-lt"/>
              <a:buAutoNum type="arabicPeriod"/>
            </a:pPr>
            <a:r>
              <a:rPr lang="en-GB" dirty="0" smtClean="0"/>
              <a:t>ggplot2 code</a:t>
            </a:r>
          </a:p>
          <a:p>
            <a:pPr marL="914400" lvl="1" indent="-457200">
              <a:buFont typeface="+mj-lt"/>
              <a:buAutoNum type="arabicPeriod"/>
            </a:pPr>
            <a:r>
              <a:rPr lang="en-GB" dirty="0" err="1" smtClean="0"/>
              <a:t>gganimate</a:t>
            </a:r>
            <a:r>
              <a:rPr lang="en-GB" dirty="0" smtClean="0"/>
              <a:t> grammar</a:t>
            </a:r>
          </a:p>
          <a:p>
            <a:pPr marL="914400" lvl="1" indent="-457200">
              <a:buFont typeface="+mj-lt"/>
              <a:buAutoNum type="arabicPeriod"/>
            </a:pPr>
            <a:r>
              <a:rPr lang="en-GB" dirty="0"/>
              <a:t>animate()</a:t>
            </a:r>
          </a:p>
          <a:p>
            <a:pPr marL="1371600" lvl="2" indent="-457200">
              <a:buFont typeface="+mj-lt"/>
              <a:buAutoNum type="arabicPeriod"/>
            </a:pPr>
            <a:r>
              <a:rPr lang="en-GB" dirty="0" err="1" smtClean="0"/>
              <a:t>gifski</a:t>
            </a:r>
            <a:endParaRPr lang="en-GB" dirty="0" smtClean="0"/>
          </a:p>
          <a:p>
            <a:pPr marL="914400" lvl="1" indent="-457200">
              <a:buFont typeface="+mj-lt"/>
              <a:buAutoNum type="arabicPeriod"/>
            </a:pPr>
            <a:r>
              <a:rPr lang="en-GB" dirty="0" err="1" smtClean="0"/>
              <a:t>anim_save</a:t>
            </a:r>
            <a:r>
              <a:rPr lang="en-GB" dirty="0" smtClean="0"/>
              <a:t>()</a:t>
            </a:r>
          </a:p>
          <a:p>
            <a:pPr marL="1371600" lvl="2" indent="-457200">
              <a:buFont typeface="+mj-lt"/>
              <a:buAutoNum type="arabicPeriod"/>
            </a:pPr>
            <a:endParaRPr lang="en-GB" dirty="0" smtClean="0"/>
          </a:p>
          <a:p>
            <a:pPr marL="914400" lvl="1" indent="-457200">
              <a:buFont typeface="+mj-lt"/>
              <a:buAutoNum type="arabicPeriod"/>
            </a:pPr>
            <a:endParaRPr lang="en-GB" dirty="0"/>
          </a:p>
        </p:txBody>
      </p:sp>
      <p:sp>
        <p:nvSpPr>
          <p:cNvPr id="3" name="Title 2"/>
          <p:cNvSpPr>
            <a:spLocks noGrp="1"/>
          </p:cNvSpPr>
          <p:nvPr>
            <p:ph type="title"/>
          </p:nvPr>
        </p:nvSpPr>
        <p:spPr/>
        <p:txBody>
          <a:bodyPr/>
          <a:lstStyle/>
          <a:p>
            <a:r>
              <a:rPr lang="en-GB" dirty="0" smtClean="0"/>
              <a:t>Making a GIF</a:t>
            </a:r>
            <a:endParaRPr lang="en-GB"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32" y="3535909"/>
            <a:ext cx="7283383" cy="1333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98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4"/>
                                        </p:tgtEl>
                                        <p:attrNameLst>
                                          <p:attrName>ppt_x</p:attrName>
                                        </p:attrNameLst>
                                      </p:cBhvr>
                                      <p:tavLst>
                                        <p:tav tm="0">
                                          <p:val>
                                            <p:strVal val="ppt_x"/>
                                          </p:val>
                                        </p:tav>
                                        <p:tav tm="100000">
                                          <p:val>
                                            <p:strVal val="ppt_x"/>
                                          </p:val>
                                        </p:tav>
                                      </p:tavLst>
                                    </p:anim>
                                    <p:anim calcmode="lin" valueType="num">
                                      <p:cBhvr additive="base">
                                        <p:cTn id="27" dur="500"/>
                                        <p:tgtEl>
                                          <p:spTgt spid="4"/>
                                        </p:tgtEl>
                                        <p:attrNameLst>
                                          <p:attrName>ppt_y</p:attrName>
                                        </p:attrNameLst>
                                      </p:cBhvr>
                                      <p:tavLst>
                                        <p:tav tm="0">
                                          <p:val>
                                            <p:strVal val="ppt_y"/>
                                          </p:val>
                                        </p:tav>
                                        <p:tav tm="100000">
                                          <p:val>
                                            <p:strVal val="1+ppt_h/2"/>
                                          </p:val>
                                        </p:tav>
                                      </p:tavLst>
                                    </p:anim>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descr="M:\Performance Measurement &amp; Analysis\Josh\Misc\EdinbR\popfirs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14310" y="0"/>
            <a:ext cx="6857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Performance Measurement &amp; Analysis\Josh\Misc\EdinbR\199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42034" y="9728"/>
            <a:ext cx="5865779" cy="400110"/>
          </a:xfrm>
          <a:prstGeom prst="rect">
            <a:avLst/>
          </a:prstGeom>
          <a:noFill/>
        </p:spPr>
        <p:txBody>
          <a:bodyPr wrap="square" rtlCol="0">
            <a:spAutoFit/>
          </a:bodyPr>
          <a:lstStyle/>
          <a:p>
            <a:endParaRPr lang="en-GB" dirty="0"/>
          </a:p>
        </p:txBody>
      </p:sp>
      <p:sp>
        <p:nvSpPr>
          <p:cNvPr id="4" name="TextBox 3"/>
          <p:cNvSpPr txBox="1"/>
          <p:nvPr/>
        </p:nvSpPr>
        <p:spPr>
          <a:xfrm>
            <a:off x="3472773" y="612844"/>
            <a:ext cx="5826869" cy="5940088"/>
          </a:xfrm>
          <a:prstGeom prst="rect">
            <a:avLst/>
          </a:prstGeom>
          <a:noFill/>
        </p:spPr>
        <p:txBody>
          <a:bodyPr wrap="square" rtlCol="0">
            <a:spAutoFit/>
          </a:bodyPr>
          <a:lstStyle/>
          <a:p>
            <a:r>
              <a:rPr lang="en-GB" dirty="0" smtClean="0"/>
              <a:t>popgif2 &lt;- </a:t>
            </a:r>
            <a:r>
              <a:rPr lang="en-GB" dirty="0" err="1" smtClean="0"/>
              <a:t>popdata</a:t>
            </a:r>
            <a:r>
              <a:rPr lang="en-GB" dirty="0" smtClean="0"/>
              <a:t> %&gt;%</a:t>
            </a:r>
          </a:p>
          <a:p>
            <a:r>
              <a:rPr lang="en-GB" dirty="0" smtClean="0"/>
              <a:t>  filter(Year  &gt;1910, Year &lt;2000) %&gt;%</a:t>
            </a:r>
          </a:p>
          <a:p>
            <a:r>
              <a:rPr lang="en-GB" dirty="0" smtClean="0"/>
              <a:t>  </a:t>
            </a:r>
            <a:r>
              <a:rPr lang="en-GB" dirty="0" err="1" smtClean="0"/>
              <a:t>ggplot</a:t>
            </a:r>
            <a:r>
              <a:rPr lang="en-GB" dirty="0" smtClean="0"/>
              <a:t>(</a:t>
            </a:r>
            <a:r>
              <a:rPr lang="en-GB" dirty="0" err="1" smtClean="0"/>
              <a:t>aes</a:t>
            </a:r>
            <a:r>
              <a:rPr lang="en-GB" dirty="0" smtClean="0"/>
              <a:t>(x = age, fill = 	gender, y = </a:t>
            </a:r>
            <a:r>
              <a:rPr lang="en-GB" dirty="0" err="1" smtClean="0"/>
              <a:t>ifelse</a:t>
            </a:r>
            <a:r>
              <a:rPr lang="en-GB" dirty="0" smtClean="0"/>
              <a:t>(gender== 	     "Male", yes = -total, no = total))) +</a:t>
            </a:r>
          </a:p>
          <a:p>
            <a:r>
              <a:rPr lang="en-GB" dirty="0" smtClean="0"/>
              <a:t>  </a:t>
            </a:r>
            <a:r>
              <a:rPr lang="en-GB" dirty="0" err="1" smtClean="0"/>
              <a:t>geom_bar</a:t>
            </a:r>
            <a:r>
              <a:rPr lang="en-GB" dirty="0" smtClean="0"/>
              <a:t>(stat = "identity") +</a:t>
            </a:r>
          </a:p>
          <a:p>
            <a:r>
              <a:rPr lang="en-GB" dirty="0" smtClean="0"/>
              <a:t>  </a:t>
            </a:r>
            <a:r>
              <a:rPr lang="en-GB" dirty="0" err="1" smtClean="0"/>
              <a:t>scale_y_continuous</a:t>
            </a:r>
            <a:r>
              <a:rPr lang="en-GB" dirty="0" smtClean="0"/>
              <a:t>(limits = max(</a:t>
            </a:r>
            <a:r>
              <a:rPr lang="en-GB" dirty="0" err="1" smtClean="0"/>
              <a:t>popdata$total</a:t>
            </a:r>
            <a:r>
              <a:rPr lang="en-GB" dirty="0" smtClean="0"/>
              <a:t>) *			    c(-1,1), labels=abs) +</a:t>
            </a:r>
          </a:p>
          <a:p>
            <a:r>
              <a:rPr lang="en-GB" dirty="0" smtClean="0"/>
              <a:t>  </a:t>
            </a:r>
            <a:r>
              <a:rPr lang="en-GB" dirty="0" err="1" smtClean="0"/>
              <a:t>coord_flip</a:t>
            </a:r>
            <a:r>
              <a:rPr lang="en-GB" dirty="0" smtClean="0"/>
              <a:t>() +</a:t>
            </a:r>
          </a:p>
          <a:p>
            <a:r>
              <a:rPr lang="en-GB" dirty="0" smtClean="0"/>
              <a:t>  </a:t>
            </a:r>
            <a:r>
              <a:rPr lang="en-GB" dirty="0" err="1" smtClean="0"/>
              <a:t>theme_minimal</a:t>
            </a:r>
            <a:r>
              <a:rPr lang="en-GB" dirty="0" smtClean="0"/>
              <a:t>() +</a:t>
            </a:r>
          </a:p>
          <a:p>
            <a:r>
              <a:rPr lang="en-GB" dirty="0" smtClean="0"/>
              <a:t>  labs(y = "Population", title = 'Scottish population by 	age, 1911-1999', subtitle = 'Year:  	{</a:t>
            </a:r>
            <a:r>
              <a:rPr lang="en-GB" dirty="0" err="1" smtClean="0"/>
              <a:t>frame_time</a:t>
            </a:r>
            <a:r>
              <a:rPr lang="en-GB" dirty="0" smtClean="0"/>
              <a:t>}') +</a:t>
            </a:r>
          </a:p>
          <a:p>
            <a:r>
              <a:rPr lang="en-GB" dirty="0" smtClean="0"/>
              <a:t>  </a:t>
            </a:r>
            <a:r>
              <a:rPr lang="en-GB" dirty="0" err="1" smtClean="0"/>
              <a:t>transition_time</a:t>
            </a:r>
            <a:r>
              <a:rPr lang="en-GB" dirty="0" smtClean="0"/>
              <a:t>(Year) +</a:t>
            </a:r>
          </a:p>
          <a:p>
            <a:r>
              <a:rPr lang="en-GB" dirty="0" smtClean="0"/>
              <a:t>  </a:t>
            </a:r>
            <a:r>
              <a:rPr lang="en-GB" dirty="0" err="1" smtClean="0"/>
              <a:t>ease_aes</a:t>
            </a:r>
            <a:r>
              <a:rPr lang="en-GB" dirty="0" smtClean="0"/>
              <a:t>('linear')</a:t>
            </a:r>
          </a:p>
          <a:p>
            <a:endParaRPr lang="en-GB" dirty="0" smtClean="0"/>
          </a:p>
          <a:p>
            <a:r>
              <a:rPr lang="en-GB" dirty="0" smtClean="0"/>
              <a:t>animate(popgif2, </a:t>
            </a:r>
            <a:r>
              <a:rPr lang="en-GB" dirty="0" err="1" smtClean="0"/>
              <a:t>end_pause</a:t>
            </a:r>
            <a:r>
              <a:rPr lang="en-GB" dirty="0" smtClean="0"/>
              <a:t> = 10, width = 700, height = 700)</a:t>
            </a:r>
          </a:p>
          <a:p>
            <a:endParaRPr lang="en-GB" dirty="0" smtClean="0"/>
          </a:p>
          <a:p>
            <a:r>
              <a:rPr lang="en-GB" dirty="0" err="1" smtClean="0"/>
              <a:t>anim_save</a:t>
            </a:r>
            <a:r>
              <a:rPr lang="en-GB" dirty="0" smtClean="0"/>
              <a:t>(filename = 'popfirst.gif')</a:t>
            </a:r>
            <a:endParaRPr lang="en-GB" dirty="0"/>
          </a:p>
        </p:txBody>
      </p:sp>
      <p:pic>
        <p:nvPicPr>
          <p:cNvPr id="9" name="Picture 4" descr="M:\Performance Measurement &amp; Analysis\Josh\Misc\EdinbR\popfirs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931" y="1733955"/>
            <a:ext cx="3429001"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1"/>
                                        </p:tgtEl>
                                        <p:attrNameLst>
                                          <p:attrName>style.visibility</p:attrName>
                                        </p:attrNameLst>
                                      </p:cBhvr>
                                      <p:to>
                                        <p:strVal val="hidden"/>
                                      </p:to>
                                    </p:set>
                                  </p:childTnLst>
                                </p:cTn>
                              </p:par>
                              <p:par>
                                <p:cTn id="13" presetID="6" presetClass="emph" presetSubtype="0" fill="hold" nodeType="withEffect">
                                  <p:stCondLst>
                                    <p:cond delay="0"/>
                                  </p:stCondLst>
                                  <p:childTnLst>
                                    <p:animScale>
                                      <p:cBhvr>
                                        <p:cTn id="14" dur="2000" fill="hold"/>
                                        <p:tgtEl>
                                          <p:spTgt spid="2052"/>
                                        </p:tgtEl>
                                      </p:cBhvr>
                                      <p:by x="50000" y="50000"/>
                                    </p:animScale>
                                  </p:childTnLst>
                                </p:cTn>
                              </p:par>
                              <p:par>
                                <p:cTn id="15" presetID="42" presetClass="path" presetSubtype="0" accel="50000" decel="50000" fill="hold" nodeType="withEffect">
                                  <p:stCondLst>
                                    <p:cond delay="0"/>
                                  </p:stCondLst>
                                  <p:childTnLst>
                                    <p:animMotion origin="layout" path="M 2.5E-6 0 L -0.29254 0.00301 " pathEditMode="relative" rAng="0" ptsTypes="AA">
                                      <p:cBhvr>
                                        <p:cTn id="16" dur="2000" fill="hold"/>
                                        <p:tgtEl>
                                          <p:spTgt spid="2052"/>
                                        </p:tgtEl>
                                        <p:attrNameLst>
                                          <p:attrName>ppt_x</p:attrName>
                                          <p:attrName>ppt_y</p:attrName>
                                        </p:attrNameLst>
                                      </p:cBhvr>
                                      <p:rCtr x="-14635" y="13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arn(inVertical)">
                                      <p:cBhvr>
                                        <p:cTn id="24" dur="500"/>
                                        <p:tgtEl>
                                          <p:spTgt spid="4">
                                            <p:txEl>
                                              <p:pRg st="0" end="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inVertical)">
                                      <p:cBhvr>
                                        <p:cTn id="27" dur="500"/>
                                        <p:tgtEl>
                                          <p:spTgt spid="4">
                                            <p:txEl>
                                              <p:pRg st="1" end="1"/>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barn(inVertical)">
                                      <p:cBhvr>
                                        <p:cTn id="30" dur="500"/>
                                        <p:tgtEl>
                                          <p:spTgt spid="4">
                                            <p:txEl>
                                              <p:pRg st="2" end="2"/>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barn(inVertical)">
                                      <p:cBhvr>
                                        <p:cTn id="33" dur="500"/>
                                        <p:tgtEl>
                                          <p:spTgt spid="4">
                                            <p:txEl>
                                              <p:pRg st="3" end="3"/>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barn(inVertical)">
                                      <p:cBhvr>
                                        <p:cTn id="36" dur="500"/>
                                        <p:tgtEl>
                                          <p:spTgt spid="4">
                                            <p:txEl>
                                              <p:pRg st="4" end="4"/>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barn(inVertical)">
                                      <p:cBhvr>
                                        <p:cTn id="39" dur="500"/>
                                        <p:tgtEl>
                                          <p:spTgt spid="4">
                                            <p:txEl>
                                              <p:pRg st="5" end="5"/>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barn(inVertical)">
                                      <p:cBhvr>
                                        <p:cTn id="42" dur="500"/>
                                        <p:tgtEl>
                                          <p:spTgt spid="4">
                                            <p:txEl>
                                              <p:pRg st="6" end="6"/>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barn(inVertical)">
                                      <p:cBhvr>
                                        <p:cTn id="45" dur="500"/>
                                        <p:tgtEl>
                                          <p:spTgt spid="4">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barn(inVertical)">
                                      <p:cBhvr>
                                        <p:cTn id="50" dur="500"/>
                                        <p:tgtEl>
                                          <p:spTgt spid="4">
                                            <p:txEl>
                                              <p:pRg st="8" end="8"/>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barn(inVertical)">
                                      <p:cBhvr>
                                        <p:cTn id="53" dur="500"/>
                                        <p:tgtEl>
                                          <p:spTgt spid="4">
                                            <p:txEl>
                                              <p:pRg st="9" end="9"/>
                                            </p:txEl>
                                          </p:spTgt>
                                        </p:tgtEl>
                                      </p:cBhvr>
                                    </p:animEffect>
                                  </p:childTnLst>
                                </p:cTn>
                              </p:par>
                              <p:par>
                                <p:cTn id="54" presetID="1"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4">
                                            <p:txEl>
                                              <p:pRg st="11" end="11"/>
                                            </p:txEl>
                                          </p:spTgt>
                                        </p:tgtEl>
                                        <p:attrNameLst>
                                          <p:attrName>style.visibility</p:attrName>
                                        </p:attrNameLst>
                                      </p:cBhvr>
                                      <p:to>
                                        <p:strVal val="visible"/>
                                      </p:to>
                                    </p:set>
                                    <p:animEffect transition="in" filter="barn(inVertical)">
                                      <p:cBhvr>
                                        <p:cTn id="60" dur="500"/>
                                        <p:tgtEl>
                                          <p:spTgt spid="4">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animEffect transition="in" filter="barn(inVertical)">
                                      <p:cBhvr>
                                        <p:cTn id="65"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M:\Performance Measurement &amp; Analysis\Josh\Misc\EdinbR\19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68" y="172666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4380" y="5292873"/>
            <a:ext cx="9269128" cy="1938992"/>
          </a:xfrm>
          <a:prstGeom prst="rect">
            <a:avLst/>
          </a:prstGeom>
          <a:noFill/>
        </p:spPr>
        <p:txBody>
          <a:bodyPr wrap="square" rtlCol="0">
            <a:spAutoFit/>
          </a:bodyPr>
          <a:lstStyle/>
          <a:p>
            <a:r>
              <a:rPr lang="en-GB" dirty="0" err="1"/>
              <a:t>transition_time</a:t>
            </a:r>
            <a:r>
              <a:rPr lang="en-GB" dirty="0"/>
              <a:t>(Year) +</a:t>
            </a:r>
          </a:p>
          <a:p>
            <a:r>
              <a:rPr lang="en-GB" dirty="0"/>
              <a:t>  </a:t>
            </a:r>
            <a:r>
              <a:rPr lang="en-GB" dirty="0" err="1"/>
              <a:t>ease_aes</a:t>
            </a:r>
            <a:r>
              <a:rPr lang="en-GB" dirty="0" smtClean="0"/>
              <a:t>(‘linear')</a:t>
            </a:r>
          </a:p>
          <a:p>
            <a:endParaRPr lang="en-GB" dirty="0"/>
          </a:p>
          <a:p>
            <a:r>
              <a:rPr lang="en-GB" dirty="0"/>
              <a:t>animate(popgif3, </a:t>
            </a:r>
            <a:r>
              <a:rPr lang="en-GB" dirty="0" err="1"/>
              <a:t>nframes</a:t>
            </a:r>
            <a:r>
              <a:rPr lang="en-GB" dirty="0"/>
              <a:t> = 200, fps = 20, duration = 10, </a:t>
            </a:r>
            <a:r>
              <a:rPr lang="en-GB" dirty="0" err="1"/>
              <a:t>end_pause</a:t>
            </a:r>
            <a:r>
              <a:rPr lang="en-GB" dirty="0"/>
              <a:t> = 10, width = 700, height = 700)</a:t>
            </a:r>
            <a:endParaRPr lang="en-GB" dirty="0" smtClean="0"/>
          </a:p>
          <a:p>
            <a:endParaRPr lang="en-GB" dirty="0"/>
          </a:p>
        </p:txBody>
      </p:sp>
      <p:pic>
        <p:nvPicPr>
          <p:cNvPr id="8" name="Picture 2" descr="M:\Performance Measurement &amp; Analysis\Josh\Misc\EdinbR\popsecon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08961" y="813056"/>
            <a:ext cx="5419536" cy="541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16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Performance Measurement &amp; Analysis\Josh\Misc\EdinbR\comparis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153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587500" y="3854450"/>
            <a:ext cx="4408488" cy="215900"/>
          </a:xfrm>
          <a:prstGeom prst="rect">
            <a:avLst/>
          </a:prstGeom>
          <a:noFill/>
          <a:ln w="9525" cap="flat" cmpd="sng" algn="ctr">
            <a:solidFill>
              <a:schemeClr val="accent4">
                <a:lumMod val="1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
        <p:nvSpPr>
          <p:cNvPr id="7" name="Rectangle 6"/>
          <p:cNvSpPr/>
          <p:nvPr/>
        </p:nvSpPr>
        <p:spPr bwMode="auto">
          <a:xfrm>
            <a:off x="1587499" y="1795461"/>
            <a:ext cx="5013325" cy="215900"/>
          </a:xfrm>
          <a:prstGeom prst="rect">
            <a:avLst/>
          </a:prstGeom>
          <a:noFill/>
          <a:ln w="9525" cap="flat" cmpd="sng" algn="ctr">
            <a:solidFill>
              <a:schemeClr val="accent4">
                <a:lumMod val="1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1593850" y="5911850"/>
            <a:ext cx="4487863" cy="215900"/>
          </a:xfrm>
          <a:prstGeom prst="rect">
            <a:avLst/>
          </a:prstGeom>
          <a:noFill/>
          <a:ln w="9525" cap="flat" cmpd="sng" algn="ctr">
            <a:solidFill>
              <a:schemeClr val="accent4">
                <a:lumMod val="1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6524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M:\Performance Measurement &amp; Analysis\Josh\Misc\EdinbR\popthir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808522"/>
            <a:ext cx="5409399" cy="54093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93895" y="542924"/>
            <a:ext cx="3850105" cy="1015663"/>
          </a:xfrm>
          <a:prstGeom prst="rect">
            <a:avLst/>
          </a:prstGeom>
          <a:noFill/>
        </p:spPr>
        <p:txBody>
          <a:bodyPr wrap="square" rtlCol="0">
            <a:spAutoFit/>
          </a:bodyPr>
          <a:lstStyle/>
          <a:p>
            <a:r>
              <a:rPr lang="en-GB" dirty="0"/>
              <a:t> </a:t>
            </a:r>
            <a:r>
              <a:rPr lang="en-GB" dirty="0" smtClean="0"/>
              <a:t> </a:t>
            </a:r>
            <a:r>
              <a:rPr lang="en-GB" dirty="0" err="1" smtClean="0"/>
              <a:t>transition_states</a:t>
            </a:r>
            <a:r>
              <a:rPr lang="en-GB" dirty="0" smtClean="0"/>
              <a:t>(Year</a:t>
            </a:r>
            <a:r>
              <a:rPr lang="en-GB" dirty="0"/>
              <a:t>, wrap = F) +</a:t>
            </a:r>
          </a:p>
          <a:p>
            <a:r>
              <a:rPr lang="en-GB" dirty="0"/>
              <a:t>  </a:t>
            </a:r>
            <a:r>
              <a:rPr lang="en-GB" dirty="0" err="1"/>
              <a:t>shadow_mark</a:t>
            </a:r>
            <a:r>
              <a:rPr lang="en-GB" dirty="0"/>
              <a:t>(colour = 'black') +</a:t>
            </a:r>
          </a:p>
          <a:p>
            <a:r>
              <a:rPr lang="en-GB" dirty="0"/>
              <a:t>  </a:t>
            </a:r>
            <a:r>
              <a:rPr lang="en-GB" dirty="0" err="1"/>
              <a:t>enter_grow</a:t>
            </a:r>
            <a:r>
              <a:rPr lang="en-GB" dirty="0"/>
              <a:t>() </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270" y="1838426"/>
            <a:ext cx="2567353" cy="466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38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blank">
  <a:themeElements>
    <a:clrScheme name="">
      <a:dk1>
        <a:srgbClr val="808080"/>
      </a:dk1>
      <a:lt1>
        <a:srgbClr val="FFFFFF"/>
      </a:lt1>
      <a:dk2>
        <a:srgbClr val="7D2896"/>
      </a:dk2>
      <a:lt2>
        <a:srgbClr val="FFFFFF"/>
      </a:lt2>
      <a:accent1>
        <a:srgbClr val="FFFFFF"/>
      </a:accent1>
      <a:accent2>
        <a:srgbClr val="77278E"/>
      </a:accent2>
      <a:accent3>
        <a:srgbClr val="BFACC9"/>
      </a:accent3>
      <a:accent4>
        <a:srgbClr val="DADADA"/>
      </a:accent4>
      <a:accent5>
        <a:srgbClr val="FFFFFF"/>
      </a:accent5>
      <a:accent6>
        <a:srgbClr val="6B2280"/>
      </a:accent6>
      <a:hlink>
        <a:srgbClr val="7AD7AD"/>
      </a:hlink>
      <a:folHlink>
        <a:srgbClr val="792890"/>
      </a:folHlink>
    </a:clrScheme>
    <a:fontScheme name="SFC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F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F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F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F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F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F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F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1608</TotalTime>
  <Words>2984</Words>
  <Application>Microsoft Office PowerPoint</Application>
  <PresentationFormat>On-screen Show (4:3)</PresentationFormat>
  <Paragraphs>173</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blank</vt:lpstr>
      <vt:lpstr>Telling data stories with gganimate:  the GIFt that keeps on giving</vt:lpstr>
      <vt:lpstr>SFC allocates ~£2bn in public funds to Scotland’s 19 universities and 25 colleges each year for:</vt:lpstr>
      <vt:lpstr>Telling data stories</vt:lpstr>
      <vt:lpstr>Essential Concepts:</vt:lpstr>
      <vt:lpstr>Making a GIF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Closing thoughts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Telling data stories with gganimate:  the GIFt that keeps on giving</dc:title>
  <dc:creator>Josh Bird</dc:creator>
  <cp:lastModifiedBy>Josh Bird</cp:lastModifiedBy>
  <cp:revision>55</cp:revision>
  <cp:lastPrinted>2013-01-16T16:21:35Z</cp:lastPrinted>
  <dcterms:created xsi:type="dcterms:W3CDTF">2019-06-04T09:42:19Z</dcterms:created>
  <dcterms:modified xsi:type="dcterms:W3CDTF">2019-06-19T15:46:28Z</dcterms:modified>
</cp:coreProperties>
</file>